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9"/>
  </p:notesMasterIdLst>
  <p:sldIdLst>
    <p:sldId id="256" r:id="rId5"/>
    <p:sldId id="360" r:id="rId6"/>
    <p:sldId id="342" r:id="rId7"/>
    <p:sldId id="345" r:id="rId8"/>
    <p:sldId id="337" r:id="rId9"/>
    <p:sldId id="258" r:id="rId10"/>
    <p:sldId id="263" r:id="rId11"/>
    <p:sldId id="339" r:id="rId12"/>
    <p:sldId id="340" r:id="rId13"/>
    <p:sldId id="341" r:id="rId14"/>
    <p:sldId id="356" r:id="rId15"/>
    <p:sldId id="357" r:id="rId16"/>
    <p:sldId id="358" r:id="rId17"/>
    <p:sldId id="359" r:id="rId18"/>
    <p:sldId id="259" r:id="rId19"/>
    <p:sldId id="331" r:id="rId20"/>
    <p:sldId id="301" r:id="rId21"/>
    <p:sldId id="274" r:id="rId22"/>
    <p:sldId id="349" r:id="rId23"/>
    <p:sldId id="350" r:id="rId24"/>
    <p:sldId id="351" r:id="rId25"/>
    <p:sldId id="355" r:id="rId26"/>
    <p:sldId id="352" r:id="rId27"/>
    <p:sldId id="354" r:id="rId28"/>
    <p:sldId id="353" r:id="rId29"/>
    <p:sldId id="261" r:id="rId30"/>
    <p:sldId id="306" r:id="rId31"/>
    <p:sldId id="298" r:id="rId32"/>
    <p:sldId id="314" r:id="rId33"/>
    <p:sldId id="265" r:id="rId34"/>
    <p:sldId id="267" r:id="rId35"/>
    <p:sldId id="333" r:id="rId36"/>
    <p:sldId id="304" r:id="rId37"/>
    <p:sldId id="281" r:id="rId38"/>
    <p:sldId id="269" r:id="rId39"/>
    <p:sldId id="332" r:id="rId40"/>
    <p:sldId id="300" r:id="rId41"/>
    <p:sldId id="283" r:id="rId42"/>
    <p:sldId id="365" r:id="rId43"/>
    <p:sldId id="369" r:id="rId44"/>
    <p:sldId id="273" r:id="rId45"/>
    <p:sldId id="367" r:id="rId46"/>
    <p:sldId id="292" r:id="rId47"/>
    <p:sldId id="308" r:id="rId48"/>
    <p:sldId id="348" r:id="rId49"/>
    <p:sldId id="291" r:id="rId50"/>
    <p:sldId id="366" r:id="rId51"/>
    <p:sldId id="363" r:id="rId52"/>
    <p:sldId id="368" r:id="rId53"/>
    <p:sldId id="364" r:id="rId54"/>
    <p:sldId id="326" r:id="rId55"/>
    <p:sldId id="316" r:id="rId56"/>
    <p:sldId id="370" r:id="rId57"/>
    <p:sldId id="266" r:id="rId58"/>
  </p:sldIdLst>
  <p:sldSz cx="9144000" cy="5143500" type="screen16x9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71" autoAdjust="0"/>
    <p:restoredTop sz="94803" autoAdjust="0"/>
  </p:normalViewPr>
  <p:slideViewPr>
    <p:cSldViewPr>
      <p:cViewPr varScale="1">
        <p:scale>
          <a:sx n="85" d="100"/>
          <a:sy n="85" d="100"/>
        </p:scale>
        <p:origin x="900" y="72"/>
      </p:cViewPr>
      <p:guideLst>
        <p:guide orient="horz" pos="2160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E1E7C3-42DB-4045-A817-D7DD5249048D}" type="datetimeFigureOut">
              <a:rPr lang="pl-PL" smtClean="0"/>
              <a:pPr/>
              <a:t>07.04.2021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22B151-6B9E-412B-A5C7-10D4C3E5663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5690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2B151-6B9E-412B-A5C7-10D4C3E5663B}" type="slidenum">
              <a:rPr lang="pl-PL" smtClean="0"/>
              <a:pPr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5483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2B151-6B9E-412B-A5C7-10D4C3E5663B}" type="slidenum">
              <a:rPr lang="pl-PL" smtClean="0"/>
              <a:pPr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0042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2B151-6B9E-412B-A5C7-10D4C3E5663B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9595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2B151-6B9E-412B-A5C7-10D4C3E5663B}" type="slidenum">
              <a:rPr lang="pl-PL" smtClean="0"/>
              <a:pPr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471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2B151-6B9E-412B-A5C7-10D4C3E5663B}" type="slidenum">
              <a:rPr lang="pl-PL" smtClean="0"/>
              <a:pPr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8373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2B151-6B9E-412B-A5C7-10D4C3E5663B}" type="slidenum">
              <a:rPr lang="pl-PL" smtClean="0"/>
              <a:pPr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1408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2B151-6B9E-412B-A5C7-10D4C3E5663B}" type="slidenum">
              <a:rPr lang="pl-PL" smtClean="0"/>
              <a:pPr/>
              <a:t>46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7800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F61B1-6B1F-4064-BB5B-AA27FF51E5AD}" type="datetimeFigureOut">
              <a:rPr lang="pl-PL" smtClean="0"/>
              <a:pPr/>
              <a:t>07.04.2021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058EC-3A32-4672-8C77-279855BE669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7000"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F61B1-6B1F-4064-BB5B-AA27FF51E5AD}" type="datetimeFigureOut">
              <a:rPr lang="pl-PL" smtClean="0"/>
              <a:pPr/>
              <a:t>07.04.2021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058EC-3A32-4672-8C77-279855BE669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7000"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F61B1-6B1F-4064-BB5B-AA27FF51E5AD}" type="datetimeFigureOut">
              <a:rPr lang="pl-PL" smtClean="0"/>
              <a:pPr/>
              <a:t>07.04.2021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058EC-3A32-4672-8C77-279855BE669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7000">
    <p:cover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F61B1-6B1F-4064-BB5B-AA27FF51E5AD}" type="datetimeFigureOut">
              <a:rPr lang="pl-PL" smtClean="0"/>
              <a:pPr/>
              <a:t>07.04.2021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058EC-3A32-4672-8C77-279855BE669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7000">
    <p:cover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F61B1-6B1F-4064-BB5B-AA27FF51E5AD}" type="datetimeFigureOut">
              <a:rPr lang="pl-PL" smtClean="0"/>
              <a:pPr/>
              <a:t>07.04.2021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058EC-3A32-4672-8C77-279855BE669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7000"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F61B1-6B1F-4064-BB5B-AA27FF51E5AD}" type="datetimeFigureOut">
              <a:rPr lang="pl-PL" smtClean="0"/>
              <a:pPr/>
              <a:t>07.04.2021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058EC-3A32-4672-8C77-279855BE669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7000">
    <p:cover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F61B1-6B1F-4064-BB5B-AA27FF51E5AD}" type="datetimeFigureOut">
              <a:rPr lang="pl-PL" smtClean="0"/>
              <a:pPr/>
              <a:t>07.04.2021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058EC-3A32-4672-8C77-279855BE669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7000">
    <p:cover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F61B1-6B1F-4064-BB5B-AA27FF51E5AD}" type="datetimeFigureOut">
              <a:rPr lang="pl-PL" smtClean="0"/>
              <a:pPr/>
              <a:t>07.04.2021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058EC-3A32-4672-8C77-279855BE669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7000">
    <p:cover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F61B1-6B1F-4064-BB5B-AA27FF51E5AD}" type="datetimeFigureOut">
              <a:rPr lang="pl-PL" smtClean="0"/>
              <a:pPr/>
              <a:t>07.04.2021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058EC-3A32-4672-8C77-279855BE669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7000">
    <p:cover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F61B1-6B1F-4064-BB5B-AA27FF51E5AD}" type="datetimeFigureOut">
              <a:rPr lang="pl-PL" smtClean="0"/>
              <a:pPr/>
              <a:t>07.04.2021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058EC-3A32-4672-8C77-279855BE669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7000">
    <p:cover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F61B1-6B1F-4064-BB5B-AA27FF51E5AD}" type="datetimeFigureOut">
              <a:rPr lang="pl-PL" smtClean="0"/>
              <a:pPr/>
              <a:t>07.04.2021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058EC-3A32-4672-8C77-279855BE669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7000"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F61B1-6B1F-4064-BB5B-AA27FF51E5AD}" type="datetimeFigureOut">
              <a:rPr lang="pl-PL" smtClean="0"/>
              <a:pPr/>
              <a:t>07.04.2021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058EC-3A32-4672-8C77-279855BE6690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7000">
    <p:cover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gif"/><Relationship Id="rId3" Type="http://schemas.openxmlformats.org/officeDocument/2006/relationships/image" Target="../media/image87.gif"/><Relationship Id="rId7" Type="http://schemas.openxmlformats.org/officeDocument/2006/relationships/image" Target="../media/image91.gif"/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gif"/><Relationship Id="rId5" Type="http://schemas.openxmlformats.org/officeDocument/2006/relationships/image" Target="../media/image89.gif"/><Relationship Id="rId4" Type="http://schemas.openxmlformats.org/officeDocument/2006/relationships/image" Target="../media/image88.gi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hyperlink" Target="http://zss.rze.pl/wp-content/uploads/2013/12/DSC_0454-001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00202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pl-PL" sz="5000" b="1" spc="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Zespół Szkół nr 3</a:t>
            </a:r>
          </a:p>
          <a:p>
            <a:r>
              <a:rPr lang="pl-PL" sz="3600" b="1" spc="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(dawny Zespół Szkół Spożywczych)</a:t>
            </a:r>
          </a:p>
          <a:p>
            <a:endParaRPr lang="pl-PL" sz="4000" b="1" spc="3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itchFamily="2" charset="-79"/>
            </a:endParaRPr>
          </a:p>
          <a:p>
            <a:endParaRPr lang="pl-PL" sz="4000" b="1" spc="3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itchFamily="2" charset="-79"/>
            </a:endParaRPr>
          </a:p>
          <a:p>
            <a:endParaRPr lang="pl-PL" sz="24600" b="1" i="1" spc="3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itchFamily="2" charset="-79"/>
            </a:endParaRPr>
          </a:p>
          <a:p>
            <a:endParaRPr lang="pl-PL" sz="24600" b="1" i="1" spc="3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itchFamily="2" charset="-79"/>
            </a:endParaRPr>
          </a:p>
          <a:p>
            <a:endParaRPr lang="pl-PL" sz="24600" b="1" i="1" spc="3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itchFamily="2" charset="-79"/>
            </a:endParaRPr>
          </a:p>
          <a:p>
            <a:endParaRPr lang="pl-PL" sz="24600" b="1" i="1" spc="3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itchFamily="2" charset="-79"/>
            </a:endParaRPr>
          </a:p>
          <a:p>
            <a:endParaRPr lang="pl-PL" sz="24600" b="1" i="1" spc="3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itchFamily="2" charset="-79"/>
            </a:endParaRPr>
          </a:p>
          <a:p>
            <a:endParaRPr lang="pl-PL" sz="7700" dirty="0" smtClean="0">
              <a:latin typeface="AmeriGarmnd L2" pitchFamily="18" charset="-18"/>
            </a:endParaRPr>
          </a:p>
        </p:txBody>
      </p:sp>
      <p:pic>
        <p:nvPicPr>
          <p:cNvPr id="2050" name="Picture 2" descr="C:\Users\dom\Desktop\PROMOCJA\szkoła.tif"/>
          <p:cNvPicPr>
            <a:picLocks noChangeAspect="1" noChangeArrowheads="1"/>
          </p:cNvPicPr>
          <p:nvPr/>
        </p:nvPicPr>
        <p:blipFill>
          <a:blip r:embed="rId4" cstate="print"/>
          <a:srcRect t="11194" b="16791"/>
          <a:stretch>
            <a:fillRect/>
          </a:stretch>
        </p:blipFill>
        <p:spPr bwMode="auto">
          <a:xfrm>
            <a:off x="1142976" y="1428742"/>
            <a:ext cx="6889563" cy="3543306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cover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IMG_26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499800" y="500816"/>
            <a:ext cx="4661327" cy="408828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/>
          <a:srcRect r="2773" b="7724"/>
          <a:stretch>
            <a:fillRect/>
          </a:stretch>
        </p:blipFill>
        <p:spPr bwMode="auto">
          <a:xfrm>
            <a:off x="285720" y="248401"/>
            <a:ext cx="4214843" cy="2154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Obraz 5" descr="1184776_611948272191020_1237035276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1" y="2571750"/>
            <a:ext cx="4192471" cy="2303876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ransition spd="slow" advClick="0" advTm="5000">
    <p:cover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14297"/>
            <a:ext cx="9144000" cy="785818"/>
          </a:xfrm>
        </p:spPr>
        <p:txBody>
          <a:bodyPr>
            <a:noAutofit/>
          </a:bodyPr>
          <a:lstStyle/>
          <a:p>
            <a:r>
              <a:rPr lang="pl-PL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 reklamy</a:t>
            </a:r>
            <a:endParaRPr lang="pl-PL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4429124" y="1071552"/>
            <a:ext cx="450059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pl-PL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,,Reklama dźwignią handlu”</a:t>
            </a:r>
          </a:p>
          <a:p>
            <a:pPr algn="ctr"/>
            <a:r>
              <a:rPr lang="pl-PL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Dlatego specjaliści od reklamy znajdą zatrudnienie w każdej branży:</a:t>
            </a:r>
            <a:r>
              <a:rPr lang="pl-PL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agencjach reklamowych, działach marketingu i reklamy przedsiębiorstw, biurach ogłoszeń, działach promocji środków masowego przekazu.</a:t>
            </a:r>
          </a:p>
        </p:txBody>
      </p:sp>
      <p:pic>
        <p:nvPicPr>
          <p:cNvPr id="7" name="Obraz 6" descr="3302539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493944"/>
            <a:ext cx="4286280" cy="2553400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cover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14296"/>
            <a:ext cx="3357586" cy="4706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/>
          <a:srcRect t="16239"/>
          <a:stretch>
            <a:fillRect/>
          </a:stretch>
        </p:blipFill>
        <p:spPr bwMode="auto">
          <a:xfrm>
            <a:off x="4214810" y="2491967"/>
            <a:ext cx="4500594" cy="2513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/>
          <a:srcRect t="9293" b="5228"/>
          <a:stretch>
            <a:fillRect/>
          </a:stretch>
        </p:blipFill>
        <p:spPr bwMode="auto">
          <a:xfrm>
            <a:off x="4214810" y="142858"/>
            <a:ext cx="4404547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7000">
    <p:cover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trakcie nauki uczeń uzyskuje dwie kwalifikacje: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467544" y="1357304"/>
            <a:ext cx="79122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PGF.07. Wykonywanie przekazu reklamowego</a:t>
            </a:r>
          </a:p>
          <a:p>
            <a:r>
              <a:rPr 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PGF.08. Zarządzanie kampanią reklamową</a:t>
            </a:r>
            <a:endParaRPr lang="pl-P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8130" name="Picture 2" descr="Podobny obraz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4442" y="2214560"/>
            <a:ext cx="3810000" cy="3071816"/>
          </a:xfrm>
          <a:prstGeom prst="rect">
            <a:avLst/>
          </a:prstGeom>
          <a:noFill/>
        </p:spPr>
      </p:pic>
      <p:pic>
        <p:nvPicPr>
          <p:cNvPr id="48134" name="Picture 6" descr="Podobny obraz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1857370"/>
            <a:ext cx="3661354" cy="3071816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cover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dom\Desktop\sesja-zdjęciowa1-768x576.jpg"/>
          <p:cNvPicPr>
            <a:picLocks noChangeAspect="1" noChangeArrowheads="1"/>
          </p:cNvPicPr>
          <p:nvPr/>
        </p:nvPicPr>
        <p:blipFill>
          <a:blip r:embed="rId2"/>
          <a:srcRect l="10937" t="20052" r="11914" b="9635"/>
          <a:stretch>
            <a:fillRect/>
          </a:stretch>
        </p:blipFill>
        <p:spPr bwMode="auto">
          <a:xfrm>
            <a:off x="285720" y="267874"/>
            <a:ext cx="4286280" cy="2197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7" descr="C:\Users\dom\Desktop\Innowacja\6669BBFD-B5C1-408A-9AA0-F2CD98C76FA5.jpeg"/>
          <p:cNvPicPr>
            <a:picLocks noChangeAspect="1" noChangeArrowheads="1"/>
          </p:cNvPicPr>
          <p:nvPr/>
        </p:nvPicPr>
        <p:blipFill>
          <a:blip r:embed="rId3"/>
          <a:srcRect l="1781" t="595" r="4159"/>
          <a:stretch>
            <a:fillRect/>
          </a:stretch>
        </p:blipFill>
        <p:spPr bwMode="auto">
          <a:xfrm>
            <a:off x="4929190" y="295603"/>
            <a:ext cx="3773376" cy="463360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5" descr="C:\Users\dom\Desktop\Innowacja\TOR BAZA SZKÓŁ\Zdjecia TOR\42620000_1656533851142021_4766850709951873024_n.jpg"/>
          <p:cNvPicPr>
            <a:picLocks noChangeAspect="1" noChangeArrowheads="1"/>
          </p:cNvPicPr>
          <p:nvPr/>
        </p:nvPicPr>
        <p:blipFill>
          <a:blip r:embed="rId4"/>
          <a:srcRect l="9607" t="13663"/>
          <a:stretch>
            <a:fillRect/>
          </a:stretch>
        </p:blipFill>
        <p:spPr bwMode="auto">
          <a:xfrm>
            <a:off x="285720" y="2678907"/>
            <a:ext cx="4288744" cy="2250297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cover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3229"/>
          </a:xfrm>
        </p:spPr>
        <p:txBody>
          <a:bodyPr>
            <a:noAutofit/>
          </a:bodyPr>
          <a:lstStyle/>
          <a:p>
            <a:r>
              <a:rPr lang="pl-PL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 hotelarstwa</a:t>
            </a:r>
            <a:endParaRPr lang="pl-PL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3143240" y="1142990"/>
            <a:ext cx="564072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Ma szerokie możliwości znalezienia pracy w hotelach krajowych                              i zagranicznych, motelach, pensjonatach, domach uzdrowiskowych oraz kompleksach turystycznych. Może znaleźć zatrudnienie jako pracownik recepcji, służby pięter, oraz w dziale gastronomicznym i administracji.</a:t>
            </a:r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5" name="Picture 7" descr="C:\Users\szkola\Desktop\Bellhop_saluts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142990"/>
            <a:ext cx="2786082" cy="367003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cover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C:\Users\ANIA\AppData\Local\Temp\Rar$DI01.604\received_345623046058453.jpeg.jpg"/>
          <p:cNvPicPr/>
          <p:nvPr/>
        </p:nvPicPr>
        <p:blipFill>
          <a:blip r:embed="rId3" cstate="print"/>
          <a:srcRect l="1695" r="3390"/>
          <a:stretch>
            <a:fillRect/>
          </a:stretch>
        </p:blipFill>
        <p:spPr bwMode="auto">
          <a:xfrm>
            <a:off x="4857752" y="267874"/>
            <a:ext cx="4000528" cy="4661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0" name="Picture 2" descr="C:\Users\dom\Desktop\IMG_9218.jpg"/>
          <p:cNvPicPr>
            <a:picLocks noChangeAspect="1" noChangeArrowheads="1"/>
          </p:cNvPicPr>
          <p:nvPr/>
        </p:nvPicPr>
        <p:blipFill>
          <a:blip r:embed="rId4"/>
          <a:srcRect l="1732" t="13636" r="1250" b="36250"/>
          <a:stretch>
            <a:fillRect/>
          </a:stretch>
        </p:blipFill>
        <p:spPr bwMode="auto">
          <a:xfrm>
            <a:off x="214282" y="2571751"/>
            <a:ext cx="4357718" cy="2368718"/>
          </a:xfrm>
          <a:prstGeom prst="rect">
            <a:avLst/>
          </a:prstGeom>
          <a:noFill/>
        </p:spPr>
      </p:pic>
      <p:pic>
        <p:nvPicPr>
          <p:cNvPr id="37892" name="Picture 4" descr="Obraz może zawierać: co najmniej jedna osoba i na zewnątrz"/>
          <p:cNvPicPr>
            <a:picLocks noChangeAspect="1" noChangeArrowheads="1"/>
          </p:cNvPicPr>
          <p:nvPr/>
        </p:nvPicPr>
        <p:blipFill>
          <a:blip r:embed="rId5"/>
          <a:srcRect l="7813" t="23723" r="6249" b="4166"/>
          <a:stretch>
            <a:fillRect/>
          </a:stretch>
        </p:blipFill>
        <p:spPr bwMode="auto">
          <a:xfrm>
            <a:off x="214282" y="267875"/>
            <a:ext cx="4357718" cy="2090536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7000">
    <p:cover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trakcie nauki uczeń uzyskuje dwie kwalifikacje: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419" name="AutoShape 3" descr="Znalezione obrazy dla zapytania hotelarz gif"/>
          <p:cNvSpPr>
            <a:spLocks noChangeAspect="1" noChangeArrowheads="1"/>
          </p:cNvSpPr>
          <p:nvPr/>
        </p:nvSpPr>
        <p:spPr bwMode="auto">
          <a:xfrm>
            <a:off x="0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8" name="pole tekstowe 7"/>
          <p:cNvSpPr txBox="1"/>
          <p:nvPr/>
        </p:nvSpPr>
        <p:spPr>
          <a:xfrm>
            <a:off x="1714480" y="1339444"/>
            <a:ext cx="707236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HGT.03. Obsługa gości w obiekcie świadczącym usługi hotelarskie</a:t>
            </a:r>
          </a:p>
          <a:p>
            <a:r>
              <a:rPr lang="x-none" sz="3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HGT.06. Realizacja usług w recepcj</a:t>
            </a:r>
            <a:r>
              <a:rPr 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</a:p>
          <a:p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2230" name="Picture 6" descr="Podobny obraz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2714626"/>
            <a:ext cx="1928826" cy="2289158"/>
          </a:xfrm>
          <a:prstGeom prst="rect">
            <a:avLst/>
          </a:prstGeom>
          <a:noFill/>
        </p:spPr>
      </p:pic>
      <p:pic>
        <p:nvPicPr>
          <p:cNvPr id="7" name="Symbol zastępczy zawartości 3" descr="Bellhop_3.gif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contrast="17000"/>
          </a:blip>
          <a:stretch>
            <a:fillRect/>
          </a:stretch>
        </p:blipFill>
        <p:spPr>
          <a:xfrm>
            <a:off x="5719457" y="2571752"/>
            <a:ext cx="2210129" cy="2411031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cover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004"/>
          <p:cNvPicPr>
            <a:picLocks noChangeAspect="1" noChangeArrowheads="1"/>
          </p:cNvPicPr>
          <p:nvPr/>
        </p:nvPicPr>
        <p:blipFill>
          <a:blip r:embed="rId2"/>
          <a:srcRect t="4612"/>
          <a:stretch>
            <a:fillRect/>
          </a:stretch>
        </p:blipFill>
        <p:spPr bwMode="auto">
          <a:xfrm>
            <a:off x="4286248" y="2625328"/>
            <a:ext cx="4500594" cy="2216484"/>
          </a:xfrm>
          <a:prstGeom prst="rect">
            <a:avLst/>
          </a:prstGeom>
          <a:ln>
            <a:noFill/>
          </a:ln>
          <a:effectLst/>
        </p:spPr>
      </p:pic>
      <p:sp>
        <p:nvSpPr>
          <p:cNvPr id="51202" name="AutoShape 2" descr="https://download.poczta.onet.pl/10761554/eyJtZSI6ImdldFRodW1iIiwiYSI6W3sibSI6IjEzMzkzNjYwMSIsInAiOiI1IiwicyI6IjgwMHg2MDAifV19/IMG_3350.JP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1204" name="AutoShape 4" descr="https://download.poczta.onet.pl/10761554/eyJtZSI6ImdldFRodW1iIiwiYSI6W3sibSI6IjEzMzkzNjYwMSIsInAiOiI1IiwicyI6IjgwMHg2MDAifV19/IMG_3350.JP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1206" name="AutoShape 6" descr="https://download.poczta.onet.pl/10761554/eyJtZSI6ImdldFRodW1iIiwiYSI6W3sibSI6IjEzMzkzNjYwMSIsInAiOiI1IiwicyI6IjgwMHg2MDAifV19/IMG_3350.JP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51207" name="Picture 7" descr="C:\Users\dom\Desktop\IMG_3350.JPG"/>
          <p:cNvPicPr>
            <a:picLocks noChangeAspect="1" noChangeArrowheads="1"/>
          </p:cNvPicPr>
          <p:nvPr/>
        </p:nvPicPr>
        <p:blipFill>
          <a:blip r:embed="rId3"/>
          <a:srcRect l="6897"/>
          <a:stretch>
            <a:fillRect/>
          </a:stretch>
        </p:blipFill>
        <p:spPr bwMode="auto">
          <a:xfrm>
            <a:off x="214283" y="214296"/>
            <a:ext cx="3857625" cy="4661298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214296"/>
            <a:ext cx="4413246" cy="2196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cover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535766"/>
            <a:ext cx="9144000" cy="1035851"/>
          </a:xfrm>
        </p:spPr>
        <p:txBody>
          <a:bodyPr>
            <a:normAutofit fontScale="90000"/>
          </a:bodyPr>
          <a:lstStyle/>
          <a:p>
            <a:r>
              <a:rPr lang="pl-PL" sz="6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 eksploatacji portów</a:t>
            </a:r>
            <a:br>
              <a:rPr lang="pl-PL" sz="6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6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terminali</a:t>
            </a:r>
            <a:r>
              <a:rPr lang="pl-PL" b="1" dirty="0" smtClean="0"/>
              <a:t/>
            </a:r>
            <a:br>
              <a:rPr lang="pl-PL" b="1" dirty="0" smtClean="0"/>
            </a:br>
            <a:endParaRPr lang="pl-PL" dirty="0"/>
          </a:p>
        </p:txBody>
      </p:sp>
      <p:sp>
        <p:nvSpPr>
          <p:cNvPr id="9" name="Prostokąt 8"/>
          <p:cNvSpPr/>
          <p:nvPr/>
        </p:nvSpPr>
        <p:spPr>
          <a:xfrm>
            <a:off x="0" y="1428743"/>
            <a:ext cx="5214942" cy="3818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Znajdzie pracę przy obsłudze terminali lotniczych, samochodowych i kolejowych,     </a:t>
            </a:r>
          </a:p>
          <a:p>
            <a:pPr algn="ctr"/>
            <a:r>
              <a:rPr lang="pl-PL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 przedsiębiorstwach logistycznych i spedycyjnych, agencjach obsługi portów lotniczych, morskich                      i rzecznych w kraju, poza granicami Polski lub w firmach międzynarodowych.</a:t>
            </a:r>
            <a:endParaRPr lang="pl-PL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Podobny obraz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7136" y="1857370"/>
            <a:ext cx="4212047" cy="271464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cover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/>
          <p:cNvSpPr txBox="1"/>
          <p:nvPr/>
        </p:nvSpPr>
        <p:spPr>
          <a:xfrm>
            <a:off x="571472" y="3786196"/>
            <a:ext cx="764386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rankingu Perspektyw nasza szkoła otrzymała </a:t>
            </a:r>
          </a:p>
          <a:p>
            <a:pPr algn="ctr"/>
            <a:r>
              <a:rPr lang="pl-PL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SREBRNĄ TARCZĘ</a:t>
            </a:r>
            <a:endParaRPr lang="pl-PL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274" name="AutoShape 2" descr="Srebrna tarcza dla Technikum w Zespole Szkół w Czchowie w Ogólnopolskim  Rankingu Szkół Ponadpodstawowych „Perspektywy” 2021! - Aktualności - Zespół  Szkół w Czchowie"/>
          <p:cNvSpPr>
            <a:spLocks noChangeAspect="1" noChangeArrowheads="1"/>
          </p:cNvSpPr>
          <p:nvPr/>
        </p:nvSpPr>
        <p:spPr bwMode="auto">
          <a:xfrm>
            <a:off x="155575" y="-906463"/>
            <a:ext cx="1895475" cy="18954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4276" name="AutoShape 4" descr="Srebrna tarcza dla Technikum w Zespole Szkół w Czchowie w Ogólnopolskim  Rankingu Szkół Ponadpodstawowych „Perspektywy” 2021! - Aktualności - Zespół  Szkół w Czchowie"/>
          <p:cNvSpPr>
            <a:spLocks noChangeAspect="1" noChangeArrowheads="1"/>
          </p:cNvSpPr>
          <p:nvPr/>
        </p:nvSpPr>
        <p:spPr bwMode="auto">
          <a:xfrm>
            <a:off x="155575" y="-906463"/>
            <a:ext cx="1895475" cy="18954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54278" name="Picture 6" descr="C:\Users\dom\Desktop\2021-01-29-Perspektywy_m-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0"/>
            <a:ext cx="6629417" cy="4143386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7000">
    <p:cover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zss.rze.pl/wp-content/uploads/2019/10/1-6.jpg"/>
          <p:cNvPicPr>
            <a:picLocks noChangeAspect="1" noChangeArrowheads="1"/>
          </p:cNvPicPr>
          <p:nvPr/>
        </p:nvPicPr>
        <p:blipFill>
          <a:blip r:embed="rId2"/>
          <a:srcRect l="7569" r="17713" b="5434"/>
          <a:stretch>
            <a:fillRect/>
          </a:stretch>
        </p:blipFill>
        <p:spPr bwMode="auto">
          <a:xfrm>
            <a:off x="214282" y="428610"/>
            <a:ext cx="3429024" cy="4393437"/>
          </a:xfrm>
          <a:prstGeom prst="rect">
            <a:avLst/>
          </a:prstGeom>
          <a:noFill/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7" y="2518172"/>
            <a:ext cx="4900799" cy="230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4"/>
          <a:srcRect l="2471"/>
          <a:stretch>
            <a:fillRect/>
          </a:stretch>
        </p:blipFill>
        <p:spPr bwMode="auto">
          <a:xfrm>
            <a:off x="4000496" y="428610"/>
            <a:ext cx="4870914" cy="1875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cover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3" descr="C:\Users\szkola\Desktop\ChomikImage.jp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907" y="2571750"/>
            <a:ext cx="3041641" cy="2428892"/>
          </a:xfrm>
          <a:prstGeom prst="rect">
            <a:avLst/>
          </a:prstGeom>
          <a:noFill/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323528" y="30349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pl-PL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 trakcie nauki uczeń </a:t>
            </a:r>
            <a:r>
              <a:rPr lang="pl-PL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uzyskuje</a:t>
            </a:r>
            <a:r>
              <a:rPr kumimoji="0" lang="pl-PL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dwie kwalifikacje:</a:t>
            </a:r>
            <a:endParaRPr kumimoji="0" lang="pl-PL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467544" y="1383619"/>
            <a:ext cx="8424936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SPL.02. Obsługa podróżnych w portach</a:t>
            </a:r>
          </a:p>
          <a:p>
            <a:r>
              <a:rPr 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i terminalach</a:t>
            </a:r>
          </a:p>
          <a:p>
            <a:r>
              <a:rPr 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SPL.03. Obsługa ładunków w portach       </a:t>
            </a:r>
          </a:p>
          <a:p>
            <a:r>
              <a:rPr 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i terminalach</a:t>
            </a:r>
            <a:endParaRPr lang="pl-P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 descr="http://www.e-gify.pl/gify/lokomocja/samoloty/samoloty1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36824">
            <a:off x="3575335" y="2615276"/>
            <a:ext cx="5743408" cy="1914156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7000">
    <p:cover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Obraz może zawierać: 9 osób, uśmiechnięci ludzi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1" y="428610"/>
            <a:ext cx="4286279" cy="4286280"/>
          </a:xfrm>
          <a:prstGeom prst="rect">
            <a:avLst/>
          </a:prstGeom>
          <a:noFill/>
        </p:spPr>
      </p:pic>
      <p:sp>
        <p:nvSpPr>
          <p:cNvPr id="21506" name="AutoShape 2" descr="https://download.poczta.onet.pl/10761554/eyJtZSI6ImdldFRodW1iIiwiYSI6W3sibSI6IjE0NzkxNjE4MSIsInAiOiI0IiwicyI6IjgwMHg2MDAifV19/IMG_20191002_103221.jp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1507" name="Picture 3" descr="C:\Users\dom\Desktop\IMG_20191002_103221.jpg"/>
          <p:cNvPicPr>
            <a:picLocks noChangeAspect="1" noChangeArrowheads="1"/>
          </p:cNvPicPr>
          <p:nvPr/>
        </p:nvPicPr>
        <p:blipFill>
          <a:blip r:embed="rId3"/>
          <a:srcRect b="16853"/>
          <a:stretch>
            <a:fillRect/>
          </a:stretch>
        </p:blipFill>
        <p:spPr bwMode="auto">
          <a:xfrm>
            <a:off x="214282" y="2678907"/>
            <a:ext cx="4238628" cy="2035983"/>
          </a:xfrm>
          <a:prstGeom prst="rect">
            <a:avLst/>
          </a:prstGeom>
          <a:noFill/>
        </p:spPr>
      </p:pic>
      <p:pic>
        <p:nvPicPr>
          <p:cNvPr id="20482" name="Picture 2" descr="http://zss.rze.pl/wp-content/uploads/2019/10/Obraz-3.jpg"/>
          <p:cNvPicPr>
            <a:picLocks noChangeAspect="1" noChangeArrowheads="1"/>
          </p:cNvPicPr>
          <p:nvPr/>
        </p:nvPicPr>
        <p:blipFill>
          <a:blip r:embed="rId4"/>
          <a:srcRect b="24999"/>
          <a:stretch>
            <a:fillRect/>
          </a:stretch>
        </p:blipFill>
        <p:spPr bwMode="auto">
          <a:xfrm>
            <a:off x="214282" y="535767"/>
            <a:ext cx="4222784" cy="17815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7000">
    <p:cover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1151325"/>
          </a:xfrm>
        </p:spPr>
        <p:txBody>
          <a:bodyPr>
            <a:noAutofit/>
          </a:bodyPr>
          <a:lstStyle/>
          <a:p>
            <a:r>
              <a:rPr lang="pl-PL" sz="5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 LOTNISKOWYCH SŁUŻB OPERACYJNYCH</a:t>
            </a:r>
            <a:endParaRPr lang="pl-PL" sz="5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39445"/>
            <a:ext cx="8229600" cy="3255178"/>
          </a:xfrm>
        </p:spPr>
        <p:txBody>
          <a:bodyPr/>
          <a:lstStyle/>
          <a:p>
            <a:pPr>
              <a:buNone/>
            </a:pPr>
            <a:r>
              <a:rPr lang="pl-PL" dirty="0" smtClean="0"/>
              <a:t>    </a:t>
            </a:r>
            <a:endParaRPr lang="pl-PL" dirty="0"/>
          </a:p>
        </p:txBody>
      </p:sp>
      <p:sp>
        <p:nvSpPr>
          <p:cNvPr id="1026" name="AutoShape 2" descr="Znalezione obrazy dla zapytania lotnisko gif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28" name="AutoShape 4" descr="Znalezione obrazy dla zapytania lotnisko gif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4214810" y="1785932"/>
            <a:ext cx="464347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Może podjąć pracę jako Marshaler, znajdzie zatrudnienie w Straży Ochrony Lotniska. Pracować może jako Dyżurny Operacyjny Portu lub zajmować się kontrolą ruchu lotniczego.</a:t>
            </a:r>
          </a:p>
        </p:txBody>
      </p:sp>
      <p:sp>
        <p:nvSpPr>
          <p:cNvPr id="26626" name="AutoShape 2" descr="Znalezione obrazy dla zapytania Marshaller gif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" name="AutoShape 4" descr="Znalezione obrazy dla zapytania Marshaller gif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6630" name="AutoShape 6" descr="Znalezione obrazy dla zapytania Marshaller gif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2" name="Picture 2" descr="Znalezione obrazy dla zapytania lotnisku 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5474" y="1714494"/>
            <a:ext cx="3656460" cy="2584133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7000">
    <p:cover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7361" r="2325"/>
          <a:stretch>
            <a:fillRect/>
          </a:stretch>
        </p:blipFill>
        <p:spPr bwMode="auto">
          <a:xfrm>
            <a:off x="4786314" y="2786064"/>
            <a:ext cx="3960000" cy="20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602" name="AutoShape 2" descr="https://download.poczta.onet.pl/10761554/eyJtZSI6ImdldFRodW1iIiwiYSI6W3sibSI6IjE0NzkxNjI4MyIsInAiOiI1IiwicyI6IjgwMHg2MDAifV19/IMG_20191016_135608.jp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5604" name="AutoShape 4" descr="https://download.poczta.onet.pl/10761554/eyJtZSI6ImdldFRodW1iIiwiYSI6W3sibSI6IjE0NzkxNjI4MyIsInAiOiI1IiwicyI6IjgwMHg2MDAifV19/IMG_20191016_135608.jp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5606" name="AutoShape 6" descr="https://download.poczta.onet.pl/10761554/eyJtZSI6ImdldFRodW1iIiwiYSI6W3sibSI6IjE0NzkxNjE4MSIsInAiOiIzIiwicyI6IjgwMHg2MDAifV19/IMG_20191002_135746.jp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5607" name="Picture 7" descr="C:\Users\dom\Desktop\IMG_20191002_135746.jpg"/>
          <p:cNvPicPr>
            <a:picLocks noChangeArrowheads="1"/>
          </p:cNvPicPr>
          <p:nvPr/>
        </p:nvPicPr>
        <p:blipFill>
          <a:blip r:embed="rId3"/>
          <a:srcRect t="7229" b="1204"/>
          <a:stretch>
            <a:fillRect/>
          </a:stretch>
        </p:blipFill>
        <p:spPr bwMode="auto">
          <a:xfrm>
            <a:off x="4786314" y="428609"/>
            <a:ext cx="3960000" cy="2052000"/>
          </a:xfrm>
          <a:prstGeom prst="rect">
            <a:avLst/>
          </a:prstGeom>
          <a:noFill/>
        </p:spPr>
      </p:pic>
      <p:pic>
        <p:nvPicPr>
          <p:cNvPr id="8" name="Picture 1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428610"/>
            <a:ext cx="4032000" cy="20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8" name="Picture 2" descr="Podobny obraz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2786064"/>
            <a:ext cx="4032000" cy="2052001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7000">
    <p:cover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trakcie nauki uczeń uzyskuje jedną kwalifikację:</a:t>
            </a:r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428596" y="1357304"/>
            <a:ext cx="83582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TLO.02. Obsługa operacyjna portu lotniczego                        i współpraca ze służbami żeglugi powietrznej</a:t>
            </a:r>
            <a:endParaRPr lang="pl-P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602" name="Picture 2" descr="Znalezione obrazy dla zapytania samoloty gify animowan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43424" y="2071684"/>
            <a:ext cx="4600575" cy="3071833"/>
          </a:xfrm>
          <a:prstGeom prst="rect">
            <a:avLst/>
          </a:prstGeom>
          <a:noFill/>
        </p:spPr>
      </p:pic>
      <p:pic>
        <p:nvPicPr>
          <p:cNvPr id="6" name="Picture 2" descr="http://gify.joe.pl/gifs/zawody-i-ludzie/piloci-i-stiuardessy/facet-pracujacy-na-lotnisku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2500312"/>
            <a:ext cx="3341708" cy="242165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7000">
    <p:cover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142858"/>
            <a:ext cx="8229600" cy="1196581"/>
          </a:xfrm>
        </p:spPr>
        <p:txBody>
          <a:bodyPr>
            <a:normAutofit fontScale="90000"/>
          </a:bodyPr>
          <a:lstStyle/>
          <a:p>
            <a:r>
              <a:rPr lang="pl-PL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 żywienia i usług gastronomicznych 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214282" y="1714494"/>
            <a:ext cx="521497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Może być zatrudniony                                    w restauracjach, hotelach, pensjonatach, domach wczasowych, firmach cateringowych w kraju i za granicą oraz w zakładach zbiorowego żywienia. Ponadto może pracować we własnej firmie gastronomicznej.</a:t>
            </a:r>
            <a:endParaRPr lang="pl-PL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4" descr="Znalezione obrazy dla zapytania: kucharz  gify&quot;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42" y="1500180"/>
            <a:ext cx="4343401" cy="3154137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cover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om\Downloads\54434590_262637131341502_3812391977576562688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625329"/>
            <a:ext cx="2357436" cy="2357436"/>
          </a:xfrm>
          <a:prstGeom prst="rect">
            <a:avLst/>
          </a:prstGeom>
          <a:noFill/>
        </p:spPr>
      </p:pic>
      <p:pic>
        <p:nvPicPr>
          <p:cNvPr id="1027" name="Picture 3" descr="C:\Users\dom\Downloads\72125584_1417930161693683_4033734933947088896_n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67875"/>
            <a:ext cx="5000660" cy="2109653"/>
          </a:xfrm>
          <a:prstGeom prst="rect">
            <a:avLst/>
          </a:prstGeom>
          <a:noFill/>
        </p:spPr>
      </p:pic>
      <p:pic>
        <p:nvPicPr>
          <p:cNvPr id="1029" name="Picture 5" descr="C:\Users\dom\Downloads\55492994_307121839958187_5024935488042041344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267874"/>
            <a:ext cx="3265938" cy="4661330"/>
          </a:xfrm>
          <a:prstGeom prst="rect">
            <a:avLst/>
          </a:prstGeom>
          <a:noFill/>
        </p:spPr>
      </p:pic>
      <p:pic>
        <p:nvPicPr>
          <p:cNvPr id="1030" name="Picture 6" descr="C:\Users\dom\Downloads\74998834_455585411719466_497400364413222912_n.jpg"/>
          <p:cNvPicPr>
            <a:picLocks noChangeAspect="1" noChangeArrowheads="1"/>
          </p:cNvPicPr>
          <p:nvPr/>
        </p:nvPicPr>
        <p:blipFill>
          <a:blip r:embed="rId5"/>
          <a:srcRect t="12396"/>
          <a:stretch>
            <a:fillRect/>
          </a:stretch>
        </p:blipFill>
        <p:spPr bwMode="auto">
          <a:xfrm>
            <a:off x="2928926" y="2571750"/>
            <a:ext cx="2357454" cy="240226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cover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trakcie nauki uczeń uzyskuje dwie kwalifikacje:</a:t>
            </a:r>
            <a:endParaRPr lang="pl-PL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428597" y="1339445"/>
            <a:ext cx="84296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HGT.02. Przygotowanie i wydawanie dań</a:t>
            </a:r>
          </a:p>
          <a:p>
            <a:r>
              <a:rPr 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HGT.12.Organizacja żywienia i usług </a:t>
            </a:r>
          </a:p>
          <a:p>
            <a:r>
              <a:rPr 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gastronomicznych</a:t>
            </a:r>
            <a:endParaRPr lang="pl-P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5" descr="C:\Users\szkola\Desktop\chef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2965957"/>
            <a:ext cx="2357454" cy="2177543"/>
          </a:xfrm>
          <a:prstGeom prst="rect">
            <a:avLst/>
          </a:prstGeom>
          <a:noFill/>
        </p:spPr>
      </p:pic>
      <p:pic>
        <p:nvPicPr>
          <p:cNvPr id="28678" name="Picture 6" descr="Znalezione obrazy dla zapytania: kelner  gify&quot;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428874"/>
            <a:ext cx="3286148" cy="285750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7000">
    <p:cover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om\Downloads\72649226_546650256091128_2800520299936743424_n.jpg"/>
          <p:cNvPicPr>
            <a:picLocks noChangeAspect="1" noChangeArrowheads="1"/>
          </p:cNvPicPr>
          <p:nvPr/>
        </p:nvPicPr>
        <p:blipFill>
          <a:blip r:embed="rId3"/>
          <a:srcRect l="10133"/>
          <a:stretch>
            <a:fillRect/>
          </a:stretch>
        </p:blipFill>
        <p:spPr bwMode="auto">
          <a:xfrm>
            <a:off x="4786314" y="267875"/>
            <a:ext cx="4071967" cy="2143140"/>
          </a:xfrm>
          <a:prstGeom prst="rect">
            <a:avLst/>
          </a:prstGeom>
          <a:noFill/>
        </p:spPr>
      </p:pic>
      <p:pic>
        <p:nvPicPr>
          <p:cNvPr id="2051" name="Picture 3" descr="C:\Users\dom\Downloads\78944321_2503130473262689_6624686045592027136_n.jpg"/>
          <p:cNvPicPr>
            <a:picLocks noChangeArrowheads="1"/>
          </p:cNvPicPr>
          <p:nvPr/>
        </p:nvPicPr>
        <p:blipFill>
          <a:blip r:embed="rId4"/>
          <a:srcRect r="14117"/>
          <a:stretch>
            <a:fillRect/>
          </a:stretch>
        </p:blipFill>
        <p:spPr bwMode="auto">
          <a:xfrm>
            <a:off x="214282" y="267875"/>
            <a:ext cx="4320000" cy="2139546"/>
          </a:xfrm>
          <a:prstGeom prst="rect">
            <a:avLst/>
          </a:prstGeom>
          <a:noFill/>
        </p:spPr>
      </p:pic>
      <p:pic>
        <p:nvPicPr>
          <p:cNvPr id="2052" name="Picture 4" descr="C:\Users\dom\Downloads\79094687_1156214184767504_8738389728564346880_n.jpg"/>
          <p:cNvPicPr>
            <a:picLocks noChangeArrowheads="1"/>
          </p:cNvPicPr>
          <p:nvPr/>
        </p:nvPicPr>
        <p:blipFill>
          <a:blip r:embed="rId5"/>
          <a:srcRect t="2303"/>
          <a:stretch>
            <a:fillRect/>
          </a:stretch>
        </p:blipFill>
        <p:spPr bwMode="auto">
          <a:xfrm>
            <a:off x="214282" y="2643188"/>
            <a:ext cx="4320000" cy="2272800"/>
          </a:xfrm>
          <a:prstGeom prst="rect">
            <a:avLst/>
          </a:prstGeom>
          <a:noFill/>
        </p:spPr>
      </p:pic>
      <p:pic>
        <p:nvPicPr>
          <p:cNvPr id="2054" name="Picture 6" descr="C:\Users\dom\Downloads\73263452_678941229301274_8611555942699368448_n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6314" y="2643188"/>
            <a:ext cx="4095594" cy="2278373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cover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286908" cy="1017974"/>
          </a:xfrm>
        </p:spPr>
        <p:txBody>
          <a:bodyPr>
            <a:noAutofit/>
          </a:bodyPr>
          <a:lstStyle/>
          <a:p>
            <a:pPr algn="l"/>
            <a:r>
              <a:rPr lang="pl-PL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 </a:t>
            </a:r>
            <a:r>
              <a:rPr lang="pl-PL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Technikum kierunki kształcenia</a:t>
            </a:r>
            <a:endParaRPr lang="pl-PL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itchFamily="2" charset="-79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357554" y="2786064"/>
            <a:ext cx="5786446" cy="2357436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200000"/>
              </a:lnSpc>
              <a:buFont typeface="Wingdings" pitchFamily="2" charset="2"/>
              <a:buChar char="v"/>
            </a:pPr>
            <a:r>
              <a:rPr lang="pl-PL" sz="4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 żywienia i usług gastronomicznyc</a:t>
            </a:r>
            <a:r>
              <a:rPr lang="pl-PL" sz="4600" b="1" dirty="0" smtClean="0"/>
              <a:t>h</a:t>
            </a:r>
            <a:r>
              <a:rPr lang="pl-PL" sz="4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lnSpc>
                <a:spcPct val="200000"/>
              </a:lnSpc>
              <a:buFont typeface="Wingdings" pitchFamily="2" charset="2"/>
              <a:buChar char="v"/>
            </a:pPr>
            <a:r>
              <a:rPr lang="pl-PL" sz="4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 eksploatacji portów i terminali</a:t>
            </a:r>
          </a:p>
          <a:p>
            <a:pPr>
              <a:lnSpc>
                <a:spcPct val="200000"/>
              </a:lnSpc>
              <a:buFont typeface="Wingdings" pitchFamily="2" charset="2"/>
              <a:buChar char="v"/>
            </a:pPr>
            <a:r>
              <a:rPr lang="pl-PL" sz="4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 lotniskowych służb operacyjnych</a:t>
            </a:r>
          </a:p>
          <a:p>
            <a:pPr algn="ctr">
              <a:lnSpc>
                <a:spcPct val="200000"/>
              </a:lnSpc>
              <a:buFont typeface="Wingdings" pitchFamily="2" charset="2"/>
              <a:buChar char="v"/>
            </a:pP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200000"/>
              </a:lnSpc>
              <a:buFont typeface="Wingdings" pitchFamily="2" charset="2"/>
              <a:buChar char="v"/>
            </a:pPr>
            <a:endParaRPr lang="pl-PL" b="1" dirty="0"/>
          </a:p>
        </p:txBody>
      </p:sp>
      <p:pic>
        <p:nvPicPr>
          <p:cNvPr id="7" name="Picture 6" descr="http://img2.demotywatoryfb.pl/uploads/201308/1377536690_by_Tobixywa_inner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571618"/>
            <a:ext cx="3215877" cy="2571767"/>
          </a:xfrm>
          <a:prstGeom prst="rect">
            <a:avLst/>
          </a:prstGeom>
          <a:noFill/>
        </p:spPr>
      </p:pic>
      <p:sp>
        <p:nvSpPr>
          <p:cNvPr id="8" name="pole tekstowe 7"/>
          <p:cNvSpPr txBox="1"/>
          <p:nvPr/>
        </p:nvSpPr>
        <p:spPr>
          <a:xfrm>
            <a:off x="3357554" y="785800"/>
            <a:ext cx="485778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  <a:buFont typeface="Wingdings" pitchFamily="2" charset="2"/>
              <a:buChar char="v"/>
            </a:pPr>
            <a:r>
              <a:rPr lang="pl-PL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 analityk</a:t>
            </a:r>
          </a:p>
          <a:p>
            <a:pPr algn="just">
              <a:lnSpc>
                <a:spcPct val="200000"/>
              </a:lnSpc>
              <a:buFont typeface="Wingdings" pitchFamily="2" charset="2"/>
              <a:buChar char="v"/>
            </a:pPr>
            <a:r>
              <a:rPr lang="pl-PL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Technik reklamy</a:t>
            </a:r>
          </a:p>
          <a:p>
            <a:pPr algn="just">
              <a:lnSpc>
                <a:spcPct val="200000"/>
              </a:lnSpc>
              <a:buFont typeface="Wingdings" pitchFamily="2" charset="2"/>
              <a:buChar char="v"/>
            </a:pPr>
            <a:r>
              <a:rPr lang="pl-PL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 hotelarstwa</a:t>
            </a:r>
          </a:p>
          <a:p>
            <a:endParaRPr lang="pl-PL" dirty="0"/>
          </a:p>
        </p:txBody>
      </p:sp>
    </p:spTree>
  </p:cSld>
  <p:clrMapOvr>
    <a:masterClrMapping/>
  </p:clrMapOvr>
  <p:transition spd="slow" advClick="0" advTm="7000">
    <p:cover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67874"/>
            <a:ext cx="9144000" cy="1446620"/>
          </a:xfrm>
        </p:spPr>
        <p:txBody>
          <a:bodyPr>
            <a:noAutofit/>
          </a:bodyPr>
          <a:lstStyle/>
          <a:p>
            <a:r>
              <a:rPr lang="pl-PL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Branżowa Szkoła I Stopnia</a:t>
            </a:r>
            <a:r>
              <a:rPr lang="pl-PL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28662" y="1178708"/>
            <a:ext cx="6800840" cy="1393041"/>
          </a:xfrm>
        </p:spPr>
        <p:txBody>
          <a:bodyPr>
            <a:normAutofit lnSpcReduction="10000"/>
          </a:bodyPr>
          <a:lstStyle/>
          <a:p>
            <a:pPr algn="ctr">
              <a:buFont typeface="Wingdings" pitchFamily="2" charset="2"/>
              <a:buChar char="v"/>
            </a:pPr>
            <a:r>
              <a:rPr lang="pl-PL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Cukiernik</a:t>
            </a:r>
          </a:p>
          <a:p>
            <a:pPr algn="ctr">
              <a:buFont typeface="Wingdings" pitchFamily="2" charset="2"/>
              <a:buChar char="v"/>
            </a:pPr>
            <a:r>
              <a:rPr lang="pl-PL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Kucharz</a:t>
            </a:r>
          </a:p>
          <a:p>
            <a:pPr algn="ctr">
              <a:buNone/>
            </a:pPr>
            <a:endParaRPr lang="pl-PL" sz="4000" b="1" dirty="0" smtClean="0"/>
          </a:p>
          <a:p>
            <a:pPr>
              <a:buFont typeface="Wingdings" pitchFamily="2" charset="2"/>
              <a:buChar char="v"/>
            </a:pPr>
            <a:endParaRPr lang="pl-PL" dirty="0"/>
          </a:p>
        </p:txBody>
      </p:sp>
      <p:sp>
        <p:nvSpPr>
          <p:cNvPr id="30722" name="AutoShape 2" descr="Podobny obraz"/>
          <p:cNvSpPr>
            <a:spLocks noChangeAspect="1" noChangeArrowheads="1"/>
          </p:cNvSpPr>
          <p:nvPr/>
        </p:nvSpPr>
        <p:spPr bwMode="auto">
          <a:xfrm>
            <a:off x="155575" y="-1337072"/>
            <a:ext cx="3714750" cy="27860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0724" name="AutoShape 4" descr="Podobny obraz"/>
          <p:cNvSpPr>
            <a:spLocks noChangeAspect="1" noChangeArrowheads="1"/>
          </p:cNvSpPr>
          <p:nvPr/>
        </p:nvSpPr>
        <p:spPr bwMode="auto">
          <a:xfrm>
            <a:off x="155575" y="-1337072"/>
            <a:ext cx="3714750" cy="27860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0726" name="AutoShape 6" descr="Podobny obraz"/>
          <p:cNvSpPr>
            <a:spLocks noChangeAspect="1" noChangeArrowheads="1"/>
          </p:cNvSpPr>
          <p:nvPr/>
        </p:nvSpPr>
        <p:spPr bwMode="auto">
          <a:xfrm>
            <a:off x="155575" y="-1337072"/>
            <a:ext cx="3714750" cy="27860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0728" name="AutoShape 8" descr="Podobny obraz"/>
          <p:cNvSpPr>
            <a:spLocks noChangeAspect="1" noChangeArrowheads="1"/>
          </p:cNvSpPr>
          <p:nvPr/>
        </p:nvSpPr>
        <p:spPr bwMode="auto">
          <a:xfrm>
            <a:off x="155575" y="-1337072"/>
            <a:ext cx="3714750" cy="27860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0732" name="AutoShape 12" descr="Podobny obraz"/>
          <p:cNvSpPr>
            <a:spLocks noChangeAspect="1" noChangeArrowheads="1"/>
          </p:cNvSpPr>
          <p:nvPr/>
        </p:nvSpPr>
        <p:spPr bwMode="auto">
          <a:xfrm>
            <a:off x="0" y="-1393032"/>
            <a:ext cx="3714750" cy="27860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30736" name="Picture 16" descr="Znalezione obrazy dla zapytania gastronomia 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2000246"/>
            <a:ext cx="2786082" cy="2891219"/>
          </a:xfrm>
          <a:prstGeom prst="rect">
            <a:avLst/>
          </a:prstGeom>
          <a:noFill/>
        </p:spPr>
      </p:pic>
      <p:pic>
        <p:nvPicPr>
          <p:cNvPr id="11" name="Picture 2" descr="Znalezione obrazy dla zapytania stewardessa 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1" y="1982387"/>
            <a:ext cx="2855287" cy="2979431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7000">
    <p:cover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Cukiernik</a:t>
            </a:r>
            <a:endParaRPr lang="pl-PL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785786" y="1214428"/>
            <a:ext cx="507209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Praca cukiernika polega na produkcji tortów, ciast, ciastek, deserów, cukierków, pieczywa cukierniczego, lodów                                i elementów dekoracyjnych, które poza walorami smakowymi powinny również posiadać walory wizualne.</a:t>
            </a:r>
            <a:endParaRPr lang="pl-PL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 descr="Podobny obraz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28844" y="1071552"/>
            <a:ext cx="3129436" cy="364333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cover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dom\Desktop\DSC_0976-e148942891037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857752" y="267875"/>
            <a:ext cx="3834922" cy="4393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Users\dom\Desktop\DSC_0035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67875"/>
            <a:ext cx="4143404" cy="4393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7000">
    <p:cover dir="r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0" y="303498"/>
            <a:ext cx="874846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 trakcie nauki uczeń uzyskuje</a:t>
            </a:r>
            <a:r>
              <a:rPr kumimoji="0" lang="pl-PL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jedną </a:t>
            </a:r>
            <a:r>
              <a:rPr kumimoji="0" lang="pl-PL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kwalifikację:</a:t>
            </a:r>
            <a:endParaRPr kumimoji="0" lang="pl-PL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83568" y="1491631"/>
            <a:ext cx="7746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SPC.01. Produkcja wyrobów cukierniczych</a:t>
            </a:r>
            <a:endParaRPr lang="pl-P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652" name="Picture 4" descr="Podobny obraz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035965"/>
            <a:ext cx="3524248" cy="2643186"/>
          </a:xfrm>
          <a:prstGeom prst="rect">
            <a:avLst/>
          </a:prstGeom>
          <a:noFill/>
        </p:spPr>
      </p:pic>
      <p:pic>
        <p:nvPicPr>
          <p:cNvPr id="7" name="Picture 2" descr="Znalezione obrazy dla zapytania zawody  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2143122"/>
            <a:ext cx="3528948" cy="235745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7000">
    <p:cover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11017735_918148908237620_1753366357375394955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625756"/>
            <a:ext cx="4680520" cy="213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03498"/>
            <a:ext cx="4699236" cy="213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303498"/>
            <a:ext cx="3528392" cy="4428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5000">
    <p:cover dir="r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Kucharz</a:t>
            </a:r>
            <a:endParaRPr lang="pl-PL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az 3" descr="kucharz15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857238"/>
            <a:ext cx="3820705" cy="3375446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3786182" y="1285866"/>
            <a:ext cx="5072098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Kucharz to osoba, która przyrządza różnego rodzaju potrawy, dania, przekąski,  a nawet ciasta i desery. </a:t>
            </a:r>
          </a:p>
          <a:p>
            <a:pPr algn="ctr"/>
            <a:r>
              <a:rPr lang="pl-PL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Profesjonalny kucharz to znakomity rzemieślnik, ale także prawdziwy artysta, który potrafi zrobić dzieło kulinarne. </a:t>
            </a:r>
          </a:p>
          <a:p>
            <a:endParaRPr lang="pl-PL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10000">
    <p:cover dir="r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om\Desktop\IMG_03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0" y="267874"/>
            <a:ext cx="4429156" cy="2140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C:\Users\dom\Downloads\55483197_629051657517605_9045287119211200512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67875"/>
            <a:ext cx="3456226" cy="4607733"/>
          </a:xfrm>
          <a:prstGeom prst="rect">
            <a:avLst/>
          </a:prstGeom>
          <a:noFill/>
        </p:spPr>
      </p:pic>
      <p:pic>
        <p:nvPicPr>
          <p:cNvPr id="3078" name="Picture 6" descr="C:\Users\dom\Downloads\55807337_403862500427011_6518534455697604608_n.jpg"/>
          <p:cNvPicPr>
            <a:picLocks noChangeAspect="1" noChangeArrowheads="1"/>
          </p:cNvPicPr>
          <p:nvPr/>
        </p:nvPicPr>
        <p:blipFill>
          <a:blip r:embed="rId4"/>
          <a:srcRect t="5766"/>
          <a:stretch>
            <a:fillRect/>
          </a:stretch>
        </p:blipFill>
        <p:spPr bwMode="auto">
          <a:xfrm>
            <a:off x="4214810" y="2678907"/>
            <a:ext cx="4394292" cy="2214821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7000">
    <p:cover dir="r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AutoShape 4" descr="Znalezione obrazy dla zapytania kucharz grafika"/>
          <p:cNvSpPr>
            <a:spLocks noChangeAspect="1" noChangeArrowheads="1"/>
          </p:cNvSpPr>
          <p:nvPr/>
        </p:nvSpPr>
        <p:spPr bwMode="auto">
          <a:xfrm>
            <a:off x="0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0" y="303498"/>
            <a:ext cx="874846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 trakcie nauki uczeń</a:t>
            </a:r>
            <a:r>
              <a:rPr kumimoji="0" lang="pl-PL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uzyskuje jedną </a:t>
            </a:r>
            <a:r>
              <a:rPr kumimoji="0" lang="pl-PL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kwalifikację:</a:t>
            </a:r>
            <a:endParaRPr kumimoji="0" lang="pl-PL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857224" y="1357304"/>
            <a:ext cx="7598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HGT.02. Przygotowanie i wydawanie dań</a:t>
            </a:r>
            <a:endParaRPr lang="pl-P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4" descr="http://www.zsp.legionowo.pl/pliki/gif/GIFFYYY%20STRONA/kuchnia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7" y="1785932"/>
            <a:ext cx="3333755" cy="3125395"/>
          </a:xfrm>
          <a:prstGeom prst="rect">
            <a:avLst/>
          </a:prstGeom>
          <a:noFill/>
        </p:spPr>
      </p:pic>
      <p:pic>
        <p:nvPicPr>
          <p:cNvPr id="12302" name="Picture 14" descr="Znalezione obrazy dla zapytania: gastronomia  gify animowane&quot;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1928808"/>
            <a:ext cx="2571768" cy="2978529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7000">
    <p:cover dir="r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om\Downloads\54437364_2245138675753242_3776141697684078592_n.jpg"/>
          <p:cNvPicPr>
            <a:picLocks noChangeAspect="1" noChangeArrowheads="1"/>
          </p:cNvPicPr>
          <p:nvPr/>
        </p:nvPicPr>
        <p:blipFill>
          <a:blip r:embed="rId2"/>
          <a:srcRect t="7273"/>
          <a:stretch>
            <a:fillRect/>
          </a:stretch>
        </p:blipFill>
        <p:spPr bwMode="auto">
          <a:xfrm>
            <a:off x="4429124" y="267875"/>
            <a:ext cx="4357718" cy="2161162"/>
          </a:xfrm>
          <a:prstGeom prst="rect">
            <a:avLst/>
          </a:prstGeom>
          <a:noFill/>
        </p:spPr>
      </p:pic>
      <p:pic>
        <p:nvPicPr>
          <p:cNvPr id="4099" name="Picture 3" descr="C:\Users\dom\Downloads\72371144_455562338391511_6363759867462680576_n.jpg"/>
          <p:cNvPicPr>
            <a:picLocks noChangeAspect="1" noChangeArrowheads="1"/>
          </p:cNvPicPr>
          <p:nvPr/>
        </p:nvPicPr>
        <p:blipFill>
          <a:blip r:embed="rId3" cstate="print"/>
          <a:srcRect b="7633"/>
          <a:stretch>
            <a:fillRect/>
          </a:stretch>
        </p:blipFill>
        <p:spPr bwMode="auto">
          <a:xfrm>
            <a:off x="428597" y="214296"/>
            <a:ext cx="3714305" cy="4573808"/>
          </a:xfrm>
          <a:prstGeom prst="rect">
            <a:avLst/>
          </a:prstGeom>
          <a:noFill/>
        </p:spPr>
      </p:pic>
      <p:pic>
        <p:nvPicPr>
          <p:cNvPr id="5" name="Picture 2" descr="C:\Users\dom\Desktop\14642415_1271112269607947_1760887551839874317_n.jpg"/>
          <p:cNvPicPr>
            <a:picLocks noGrp="1"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5" y="2571750"/>
            <a:ext cx="4332739" cy="2303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5000">
    <p:cover dir="r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7974"/>
          </a:xfrm>
        </p:spPr>
        <p:txBody>
          <a:bodyPr>
            <a:noAutofit/>
          </a:bodyPr>
          <a:lstStyle/>
          <a:p>
            <a:r>
              <a:rPr lang="pl-PL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Innowacje w zawodach</a:t>
            </a:r>
            <a:endParaRPr lang="pl-PL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85720" y="1125131"/>
            <a:ext cx="8401080" cy="375049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  analityk – „Kosmetologia”</a:t>
            </a:r>
          </a:p>
          <a:p>
            <a:pPr>
              <a:lnSpc>
                <a:spcPct val="150000"/>
              </a:lnSpc>
            </a:pPr>
            <a:r>
              <a:rPr 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 żywienia i usług gastronomicznych – „Dietetyka”</a:t>
            </a:r>
          </a:p>
          <a:p>
            <a:pPr>
              <a:lnSpc>
                <a:spcPct val="150000"/>
              </a:lnSpc>
            </a:pPr>
            <a:r>
              <a:rPr 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 reklamy – „Od teorii do praktyki – podwyższenie kwalifikacji praktycznych  w zawodzie technik reklamy poprzez wycieczki szkoleniowe do zakładów pracy”</a:t>
            </a:r>
          </a:p>
          <a:p>
            <a:endParaRPr lang="pl-PL" sz="2800" dirty="0"/>
          </a:p>
        </p:txBody>
      </p:sp>
    </p:spTree>
  </p:cSld>
  <p:clrMapOvr>
    <a:masterClrMapping/>
  </p:clrMapOvr>
  <p:transition spd="slow" advClick="0" advTm="7000">
    <p:cover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1072" t="6494" r="11764"/>
          <a:stretch>
            <a:fillRect/>
          </a:stretch>
        </p:blipFill>
        <p:spPr bwMode="auto">
          <a:xfrm>
            <a:off x="500034" y="214296"/>
            <a:ext cx="8072494" cy="474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7000">
    <p:cover dir="r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42858"/>
            <a:ext cx="9144000" cy="785818"/>
          </a:xfrm>
        </p:spPr>
        <p:txBody>
          <a:bodyPr>
            <a:noAutofit/>
          </a:bodyPr>
          <a:lstStyle/>
          <a:p>
            <a:r>
              <a:rPr lang="pl-PL" sz="5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Innowacje w zawodach – cd.</a:t>
            </a:r>
            <a:endParaRPr lang="pl-PL" sz="5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017974"/>
            <a:ext cx="8229600" cy="396480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 hotelarstwa – „Steward/ Stewardesa”</a:t>
            </a:r>
          </a:p>
          <a:p>
            <a:pPr>
              <a:lnSpc>
                <a:spcPct val="150000"/>
              </a:lnSpc>
            </a:pPr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 eksploatacji portów i terminali - „Zarządzanie infrastrukturą lotniskową oraz obsługa pasażerów                   w porcie lotniczym Rzeszów - Jasionka”</a:t>
            </a:r>
          </a:p>
          <a:p>
            <a:pPr>
              <a:lnSpc>
                <a:spcPct val="150000"/>
              </a:lnSpc>
            </a:pPr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 lotniskowych służb operacyjnych  - „Everything starts here - lotnisko Rzeszów - Jasionka  w szkolnym centrum operacyjno - dydaktycznym</a:t>
            </a:r>
            <a:r>
              <a:rPr lang="pl-PL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pl-PL" sz="2700" dirty="0"/>
          </a:p>
        </p:txBody>
      </p:sp>
    </p:spTree>
  </p:cSld>
  <p:clrMapOvr>
    <a:masterClrMapping/>
  </p:clrMapOvr>
  <p:transition spd="slow" advClick="0" advTm="7000">
    <p:cover dir="r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722697"/>
          </a:xfrm>
        </p:spPr>
        <p:txBody>
          <a:bodyPr>
            <a:noAutofit/>
          </a:bodyPr>
          <a:lstStyle/>
          <a:p>
            <a:r>
              <a:rPr lang="pl-PL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Praktyka zawodowa</a:t>
            </a:r>
            <a:endParaRPr lang="pl-PL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42844" y="1071552"/>
            <a:ext cx="421484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praktyki wyjeżdżamy do:</a:t>
            </a:r>
          </a:p>
          <a:p>
            <a:pPr algn="ctr">
              <a:buFont typeface="Wingdings" pitchFamily="2" charset="2"/>
              <a:buChar char="§"/>
            </a:pPr>
            <a:r>
              <a:rPr 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Niemiec,</a:t>
            </a:r>
          </a:p>
          <a:p>
            <a:pPr algn="ctr">
              <a:buFont typeface="Wingdings" pitchFamily="2" charset="2"/>
              <a:buChar char="§"/>
            </a:pPr>
            <a:r>
              <a:rPr 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Bułgarii,</a:t>
            </a:r>
          </a:p>
          <a:p>
            <a:pPr algn="ctr">
              <a:buFont typeface="Wingdings" pitchFamily="2" charset="2"/>
              <a:buChar char="§"/>
            </a:pPr>
            <a:r>
              <a:rPr 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Portugalii,</a:t>
            </a:r>
          </a:p>
          <a:p>
            <a:pPr algn="ctr">
              <a:buFont typeface="Wingdings" pitchFamily="2" charset="2"/>
              <a:buChar char="§"/>
            </a:pPr>
            <a:r>
              <a:rPr 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Grecji,</a:t>
            </a:r>
          </a:p>
          <a:p>
            <a:pPr algn="ctr">
              <a:buFont typeface="Wingdings" pitchFamily="2" charset="2"/>
              <a:buChar char="§"/>
            </a:pPr>
            <a:r>
              <a:rPr 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Hiszpanii,</a:t>
            </a:r>
          </a:p>
          <a:p>
            <a:pPr algn="ctr">
              <a:buFont typeface="Wingdings" pitchFamily="2" charset="2"/>
              <a:buChar char="§"/>
            </a:pPr>
            <a:r>
              <a:rPr 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Wielkiej Brytanii,</a:t>
            </a:r>
          </a:p>
          <a:p>
            <a:pPr algn="ctr">
              <a:buFont typeface="Wingdings" pitchFamily="2" charset="2"/>
              <a:buChar char="§"/>
            </a:pPr>
            <a:r>
              <a:rPr 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Włoch.</a:t>
            </a:r>
            <a:endParaRPr lang="pl-P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Obraz 3"/>
          <p:cNvPicPr>
            <a:picLocks noChangeAspect="1"/>
          </p:cNvPicPr>
          <p:nvPr/>
        </p:nvPicPr>
        <p:blipFill>
          <a:blip r:embed="rId2"/>
          <a:srcRect t="8388"/>
          <a:stretch>
            <a:fillRect/>
          </a:stretch>
        </p:blipFill>
        <p:spPr bwMode="auto">
          <a:xfrm>
            <a:off x="4357686" y="1857370"/>
            <a:ext cx="4542369" cy="2340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cover dir="r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25000" r="1935"/>
          <a:stretch>
            <a:fillRect/>
          </a:stretch>
        </p:blipFill>
        <p:spPr bwMode="auto">
          <a:xfrm>
            <a:off x="1071540" y="134503"/>
            <a:ext cx="6858047" cy="2516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6" descr="Obraz zawierający niebo, zewnętrzne, płot, podłoże&#10;&#10;Opis wygenerowany przy bardzo wysokim poziomie pewności">
            <a:extLst>
              <a:ext uri="{FF2B5EF4-FFF2-40B4-BE49-F238E27FC236}">
                <a16:creationId xmlns="" xmlns:a16="http://schemas.microsoft.com/office/drawing/2014/main" id="{6FEEF474-3083-42A1-BA30-6C1AA7273EA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786064"/>
            <a:ext cx="3929394" cy="2207935"/>
          </a:xfrm>
          <a:prstGeom prst="rect">
            <a:avLst/>
          </a:prstGeom>
        </p:spPr>
      </p:pic>
      <p:pic>
        <p:nvPicPr>
          <p:cNvPr id="10242" name="Picture 2" descr="Obraz może zawierać: 7 osób, uśmiechnięci ludzie, ludzie stoją i na zewnątrz"/>
          <p:cNvPicPr>
            <a:picLocks noChangeAspect="1" noChangeArrowheads="1"/>
          </p:cNvPicPr>
          <p:nvPr/>
        </p:nvPicPr>
        <p:blipFill>
          <a:blip r:embed="rId4"/>
          <a:srcRect b="8333"/>
          <a:stretch>
            <a:fillRect/>
          </a:stretch>
        </p:blipFill>
        <p:spPr bwMode="auto">
          <a:xfrm>
            <a:off x="4572000" y="2786064"/>
            <a:ext cx="4266762" cy="2196719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cover dir="r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627534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pl-PL" sz="5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Kraje partnerskie</a:t>
            </a:r>
            <a:endParaRPr lang="pl-PL" sz="5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1026" name="Picture 2" descr="C:\Users\szkola\Desktop\flaga_niemcy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642924"/>
            <a:ext cx="2664296" cy="1026114"/>
          </a:xfrm>
          <a:prstGeom prst="rect">
            <a:avLst/>
          </a:prstGeom>
          <a:noFill/>
        </p:spPr>
      </p:pic>
      <p:sp>
        <p:nvSpPr>
          <p:cNvPr id="44041" name="pole tekstowe 9"/>
          <p:cNvSpPr txBox="1">
            <a:spLocks noChangeArrowheads="1"/>
          </p:cNvSpPr>
          <p:nvPr/>
        </p:nvSpPr>
        <p:spPr bwMode="auto">
          <a:xfrm>
            <a:off x="1979712" y="1005577"/>
            <a:ext cx="16561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000" b="1" dirty="0" smtClean="0"/>
              <a:t>   </a:t>
            </a:r>
            <a:r>
              <a:rPr lang="pl-PL" sz="2400" b="1" dirty="0" smtClean="0"/>
              <a:t>NIEMCY</a:t>
            </a:r>
            <a:endParaRPr lang="pl-PL" sz="2400" b="1" dirty="0"/>
          </a:p>
        </p:txBody>
      </p:sp>
      <p:pic>
        <p:nvPicPr>
          <p:cNvPr id="1027" name="Picture 3" descr="C:\Users\szkola\Desktop\powiewajaca-flaga-hiszpanii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571486"/>
            <a:ext cx="2808312" cy="1111281"/>
          </a:xfrm>
          <a:prstGeom prst="rect">
            <a:avLst/>
          </a:prstGeom>
          <a:noFill/>
        </p:spPr>
      </p:pic>
      <p:sp>
        <p:nvSpPr>
          <p:cNvPr id="44042" name="pole tekstowe 10"/>
          <p:cNvSpPr txBox="1">
            <a:spLocks noChangeArrowheads="1"/>
          </p:cNvSpPr>
          <p:nvPr/>
        </p:nvSpPr>
        <p:spPr bwMode="auto">
          <a:xfrm>
            <a:off x="5868144" y="1005576"/>
            <a:ext cx="1800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/>
              <a:t>HISZPANIA</a:t>
            </a:r>
            <a:endParaRPr lang="pl-PL" sz="2400" b="1" dirty="0"/>
          </a:p>
        </p:txBody>
      </p:sp>
      <p:pic>
        <p:nvPicPr>
          <p:cNvPr id="1028" name="Picture 4" descr="C:\Users\szkola\Desktop\flaga-grecji-ruchomy-obrazek-001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3975906"/>
            <a:ext cx="2736304" cy="1026114"/>
          </a:xfrm>
          <a:prstGeom prst="rect">
            <a:avLst/>
          </a:prstGeom>
          <a:noFill/>
        </p:spPr>
      </p:pic>
      <p:sp>
        <p:nvSpPr>
          <p:cNvPr id="14" name="Prostokąt 13"/>
          <p:cNvSpPr/>
          <p:nvPr/>
        </p:nvSpPr>
        <p:spPr>
          <a:xfrm>
            <a:off x="3779912" y="4191930"/>
            <a:ext cx="19442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pl-PL" sz="2400" b="1" dirty="0" smtClean="0">
                <a:cs typeface="Times New Roman" pitchFamily="18" charset="0"/>
              </a:rPr>
              <a:t>GRECJA</a:t>
            </a:r>
            <a:endParaRPr lang="pl-PL" sz="2400" b="1" dirty="0">
              <a:cs typeface="Times New Roman" pitchFamily="18" charset="0"/>
            </a:endParaRPr>
          </a:p>
        </p:txBody>
      </p:sp>
      <p:pic>
        <p:nvPicPr>
          <p:cNvPr id="1029" name="Picture 5" descr="C:\Users\szkola\Desktop\powiewajaca-flaga-bulgarii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2787774"/>
            <a:ext cx="2736304" cy="1134126"/>
          </a:xfrm>
          <a:prstGeom prst="rect">
            <a:avLst/>
          </a:prstGeom>
          <a:noFill/>
        </p:spPr>
      </p:pic>
      <p:sp>
        <p:nvSpPr>
          <p:cNvPr id="44043" name="pole tekstowe 13"/>
          <p:cNvSpPr txBox="1">
            <a:spLocks noChangeArrowheads="1"/>
          </p:cNvSpPr>
          <p:nvPr/>
        </p:nvSpPr>
        <p:spPr bwMode="auto">
          <a:xfrm>
            <a:off x="1763688" y="3165816"/>
            <a:ext cx="20162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000" b="1" dirty="0" smtClean="0"/>
              <a:t>      </a:t>
            </a:r>
            <a:r>
              <a:rPr lang="pl-PL" sz="2400" b="1" dirty="0" smtClean="0"/>
              <a:t>BUŁGARIA</a:t>
            </a:r>
            <a:endParaRPr lang="pl-PL" sz="2400" b="1" dirty="0"/>
          </a:p>
        </p:txBody>
      </p:sp>
      <p:pic>
        <p:nvPicPr>
          <p:cNvPr id="1030" name="Picture 6" descr="C:\Users\szkola\Desktop\flaga-wloch-ruchomy-obrazek-0011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1707654"/>
            <a:ext cx="2664296" cy="1055843"/>
          </a:xfrm>
          <a:prstGeom prst="rect">
            <a:avLst/>
          </a:prstGeom>
          <a:noFill/>
        </p:spPr>
      </p:pic>
      <p:sp>
        <p:nvSpPr>
          <p:cNvPr id="44044" name="pole tekstowe 14"/>
          <p:cNvSpPr txBox="1">
            <a:spLocks noChangeArrowheads="1"/>
          </p:cNvSpPr>
          <p:nvPr/>
        </p:nvSpPr>
        <p:spPr bwMode="auto">
          <a:xfrm>
            <a:off x="5508104" y="1923679"/>
            <a:ext cx="165618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000" b="1" dirty="0" smtClean="0"/>
              <a:t>       </a:t>
            </a:r>
            <a:r>
              <a:rPr lang="pl-PL" sz="2400" b="1" dirty="0" smtClean="0"/>
              <a:t>WŁOCHY</a:t>
            </a:r>
            <a:endParaRPr lang="pl-PL" sz="2400" b="1" dirty="0"/>
          </a:p>
        </p:txBody>
      </p:sp>
      <p:pic>
        <p:nvPicPr>
          <p:cNvPr id="1031" name="Picture 7" descr="C:\Users\szkola\Desktop\powiewajaca-flaga-portugalii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32040" y="2841780"/>
            <a:ext cx="2736304" cy="1188132"/>
          </a:xfrm>
          <a:prstGeom prst="rect">
            <a:avLst/>
          </a:prstGeom>
          <a:noFill/>
        </p:spPr>
      </p:pic>
      <p:sp>
        <p:nvSpPr>
          <p:cNvPr id="44045" name="pole tekstowe 15"/>
          <p:cNvSpPr txBox="1">
            <a:spLocks noChangeArrowheads="1"/>
          </p:cNvSpPr>
          <p:nvPr/>
        </p:nvSpPr>
        <p:spPr bwMode="auto">
          <a:xfrm>
            <a:off x="5580112" y="2949792"/>
            <a:ext cx="20162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b="1" dirty="0" smtClean="0"/>
              <a:t>PORTUGALIA</a:t>
            </a:r>
            <a:endParaRPr lang="pl-PL" sz="2400" b="1" dirty="0"/>
          </a:p>
        </p:txBody>
      </p:sp>
      <p:pic>
        <p:nvPicPr>
          <p:cNvPr id="1032" name="Picture 8" descr="C:\Users\szkola\Desktop\flaga-wielkiej-brytanii-ruchomy-obrazek-0019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57290" y="1857370"/>
            <a:ext cx="2879180" cy="924515"/>
          </a:xfrm>
          <a:prstGeom prst="rect">
            <a:avLst/>
          </a:prstGeom>
          <a:noFill/>
        </p:spPr>
      </p:pic>
      <p:sp>
        <p:nvSpPr>
          <p:cNvPr id="16" name="pole tekstowe 15"/>
          <p:cNvSpPr txBox="1"/>
          <p:nvPr/>
        </p:nvSpPr>
        <p:spPr>
          <a:xfrm flipH="1">
            <a:off x="2339752" y="1869673"/>
            <a:ext cx="18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  </a:t>
            </a:r>
            <a:r>
              <a:rPr lang="pl-PL" sz="2400" b="1" dirty="0" smtClean="0"/>
              <a:t>WIELKA BRYTANIA</a:t>
            </a:r>
            <a:endParaRPr lang="pl-PL" sz="2400" b="1" dirty="0"/>
          </a:p>
        </p:txBody>
      </p:sp>
    </p:spTree>
  </p:cSld>
  <p:clrMapOvr>
    <a:masterClrMapping/>
  </p:clrMapOvr>
  <p:transition spd="slow" advClick="0" advTm="7000">
    <p:cover dir="r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30981"/>
            <a:ext cx="8077200" cy="100488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Potwierdzenie odbycia </a:t>
            </a:r>
            <a:r>
              <a:rPr lang="pl-PL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zagranicznego stażu</a:t>
            </a:r>
          </a:p>
        </p:txBody>
      </p:sp>
      <p:sp>
        <p:nvSpPr>
          <p:cNvPr id="59394" name="Rectangle 3"/>
          <p:cNvSpPr>
            <a:spLocks noGrp="1" noChangeArrowheads="1"/>
          </p:cNvSpPr>
          <p:nvPr>
            <p:ph idx="1"/>
          </p:nvPr>
        </p:nvSpPr>
        <p:spPr>
          <a:xfrm>
            <a:off x="539751" y="1491853"/>
            <a:ext cx="8424863" cy="3348149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Char char="§"/>
            </a:pPr>
            <a:r>
              <a:rPr lang="pl-PL" alt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dokument „</a:t>
            </a:r>
            <a:r>
              <a:rPr lang="pl-PL" altLang="pl-PL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Europass</a:t>
            </a:r>
            <a:r>
              <a:rPr lang="pl-PL" alt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pl-PL" altLang="pl-PL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Mobility</a:t>
            </a:r>
            <a:r>
              <a:rPr lang="pl-PL" alt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” 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pl-PL" alt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certyfikaty potwierdzające odbyte szkolenie zawodowe i językowe</a:t>
            </a:r>
            <a:r>
              <a:rPr lang="pl-PL" alt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buFontTx/>
              <a:buNone/>
            </a:pPr>
            <a:r>
              <a:rPr lang="pl-PL" altLang="pl-PL" sz="3000" dirty="0" smtClean="0"/>
              <a:t>	</a:t>
            </a:r>
          </a:p>
        </p:txBody>
      </p:sp>
      <p:sp>
        <p:nvSpPr>
          <p:cNvPr id="59396" name="AutoShape 5" descr="Znalezione obrazy dla zapytania europass mobility"/>
          <p:cNvSpPr>
            <a:spLocks noChangeAspect="1" noChangeArrowheads="1"/>
          </p:cNvSpPr>
          <p:nvPr/>
        </p:nvSpPr>
        <p:spPr bwMode="auto">
          <a:xfrm>
            <a:off x="0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59397" name="AutoShape 10" descr="Znalezione obrazy dla zapytania europass mobility"/>
          <p:cNvSpPr>
            <a:spLocks noChangeAspect="1" noChangeArrowheads="1"/>
          </p:cNvSpPr>
          <p:nvPr/>
        </p:nvSpPr>
        <p:spPr bwMode="auto">
          <a:xfrm>
            <a:off x="0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/>
          </a:p>
        </p:txBody>
      </p:sp>
      <p:pic>
        <p:nvPicPr>
          <p:cNvPr id="59398" name="Picture 13" descr="C:\Users\szkola\Desktop\imagesXX3AQVO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06" y="2643188"/>
            <a:ext cx="4500594" cy="223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7000">
    <p:cover dir="r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zss.rze.pl/wp-content/uploads/2019/10/20191024_175432-e15720322434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749" r="3824"/>
          <a:stretch>
            <a:fillRect/>
          </a:stretch>
        </p:blipFill>
        <p:spPr bwMode="auto">
          <a:xfrm>
            <a:off x="214283" y="267875"/>
            <a:ext cx="4000349" cy="4580478"/>
          </a:xfrm>
          <a:prstGeom prst="rect">
            <a:avLst/>
          </a:prstGeom>
          <a:noFill/>
        </p:spPr>
      </p:pic>
      <p:pic>
        <p:nvPicPr>
          <p:cNvPr id="65538" name="Picture 2" descr="http://zss.rze.pl/wp-content/uploads/2019/10/20191020_123745-e1572032016924.jpg"/>
          <p:cNvPicPr>
            <a:picLocks noChangeAspect="1" noChangeArrowheads="1"/>
          </p:cNvPicPr>
          <p:nvPr/>
        </p:nvPicPr>
        <p:blipFill>
          <a:blip r:embed="rId3" cstate="print"/>
          <a:srcRect l="16250" t="10876" r="6249"/>
          <a:stretch>
            <a:fillRect/>
          </a:stretch>
        </p:blipFill>
        <p:spPr bwMode="auto">
          <a:xfrm>
            <a:off x="4643439" y="267875"/>
            <a:ext cx="4158939" cy="4607751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7000">
    <p:cover dir="r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41480"/>
            <a:ext cx="8229600" cy="594066"/>
          </a:xfrm>
        </p:spPr>
        <p:txBody>
          <a:bodyPr>
            <a:noAutofit/>
          </a:bodyPr>
          <a:lstStyle/>
          <a:p>
            <a:r>
              <a:rPr lang="pl-PL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Oferujemy:</a:t>
            </a:r>
            <a:endParaRPr lang="pl-PL" sz="6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158" y="964395"/>
            <a:ext cx="8329642" cy="3804074"/>
          </a:xfrm>
        </p:spPr>
        <p:txBody>
          <a:bodyPr>
            <a:normAutofit fontScale="77500" lnSpcReduction="20000"/>
          </a:bodyPr>
          <a:lstStyle/>
          <a:p>
            <a:pPr marL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Calibri" pitchFamily="34" charset="0"/>
              </a:rPr>
              <a:t> Atrakcyjne kierunki kształcenia</a:t>
            </a:r>
          </a:p>
          <a:p>
            <a:pPr marL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 </a:t>
            </a:r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Calibri" pitchFamily="34" charset="0"/>
              </a:rPr>
              <a:t>Praktyki krajowe i zagraniczne</a:t>
            </a:r>
          </a:p>
          <a:p>
            <a:pPr marL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Calibri" pitchFamily="34" charset="0"/>
              </a:rPr>
              <a:t> </a:t>
            </a:r>
            <a:r>
              <a:rPr lang="pl-PL" sz="28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Wysoką jakość kształcenia</a:t>
            </a:r>
          </a:p>
          <a:p>
            <a:pPr marL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sz="28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Wysoką zdawalność egzaminów zewnętrznych</a:t>
            </a:r>
          </a:p>
          <a:p>
            <a:pPr marL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sz="28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 </a:t>
            </a:r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Dodatkowe kursy podnoszące kwalifikacje</a:t>
            </a:r>
          </a:p>
          <a:p>
            <a:pPr marL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 Pomoc psychologiczno – pedagogiczną</a:t>
            </a:r>
          </a:p>
          <a:p>
            <a:pPr marL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 Pomoc materialną </a:t>
            </a:r>
          </a:p>
          <a:p>
            <a:pPr marL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 Fachowe doradztwo zawodowe </a:t>
            </a:r>
          </a:p>
          <a:p>
            <a:pPr marL="0" lv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pl-PL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6" name="Picture 2" descr="https://www.gify.net/data/media/1602/kciuk-ruchomy-obrazek-0007.gif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DBF7FF"/>
              </a:clrFrom>
              <a:clrTo>
                <a:srgbClr val="DBF7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72197" y="1643056"/>
            <a:ext cx="2981597" cy="2250297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cover dir="r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0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2571750"/>
            <a:ext cx="4320480" cy="2143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2228" name="AutoShape 4" descr="Znalezione obrazy dla zapytania chór pryma rzeszów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2230" name="AutoShape 6" descr="Znalezione obrazy dla zapytania chór pryma rzeszów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" name="AutoShape 2" descr="Obraz w treści 1"/>
          <p:cNvSpPr>
            <a:spLocks noChangeAspect="1" noChangeArrowheads="1"/>
          </p:cNvSpPr>
          <p:nvPr/>
        </p:nvSpPr>
        <p:spPr bwMode="auto">
          <a:xfrm>
            <a:off x="63500" y="-102394"/>
            <a:ext cx="4533900" cy="227171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27" name="Picture 3" descr="C:\Users\szkola\Desktop\DSC_65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49492"/>
            <a:ext cx="4320480" cy="2133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C:\Users\szkola\Desktop\thum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249492"/>
            <a:ext cx="4032448" cy="2106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5000">
    <p:cover dir="r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Posiadamy:</a:t>
            </a:r>
            <a:endParaRPr lang="pl-PL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8596" y="1142990"/>
            <a:ext cx="8229600" cy="3394472"/>
          </a:xfrm>
        </p:spPr>
        <p:txBody>
          <a:bodyPr>
            <a:normAutofit fontScale="77500" lnSpcReduction="20000"/>
          </a:bodyPr>
          <a:lstStyle/>
          <a:p>
            <a:pPr marL="0" lv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 Specjalistyczne zawodowe pracownie </a:t>
            </a:r>
          </a:p>
          <a:p>
            <a:pPr mar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Calibri" pitchFamily="34" charset="0"/>
              </a:rPr>
              <a:t> Nowoczesną bazę dydaktyczną</a:t>
            </a:r>
          </a:p>
          <a:p>
            <a:pPr marL="0" lv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Szafki uczniowskie</a:t>
            </a:r>
          </a:p>
          <a:p>
            <a:pPr marL="0" lv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Internat ze stołówką </a:t>
            </a:r>
          </a:p>
          <a:p>
            <a:pPr marL="0" lv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 </a:t>
            </a:r>
            <a:r>
              <a:rPr 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Bibliotekę</a:t>
            </a:r>
          </a:p>
          <a:p>
            <a:pPr mar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0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Siłownię i 2 sale gimnastyczne</a:t>
            </a:r>
            <a:endParaRPr lang="pl-PL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Gabinet dentystyczny i higienistki szkolnej</a:t>
            </a:r>
          </a:p>
          <a:p>
            <a:endParaRPr lang="pl-PL" dirty="0"/>
          </a:p>
        </p:txBody>
      </p:sp>
      <p:pic>
        <p:nvPicPr>
          <p:cNvPr id="7172" name="Picture 4" descr="Matematyczny Marzec - Szkolne Blogi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1142990"/>
            <a:ext cx="4651069" cy="321471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7000">
    <p:cover dir="r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6" descr="http://zss.rze.pl/wp-content/uploads/2013/12/DSC_0454-001-300x281.jpg">
            <a:hlinkClick r:id="rId2" tooltip="pomóż dzieciom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625756"/>
            <a:ext cx="3744416" cy="1998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03498"/>
            <a:ext cx="4464496" cy="2154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http://zss.rze.pl/wp-content/uploads/2014/11/10525823_871983929518526_1632455732194305687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303498"/>
            <a:ext cx="3744416" cy="2126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 descr="http://zss.rze.pl/wp-content/uploads/2014/10/20141003_1505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2625756"/>
            <a:ext cx="4464496" cy="1998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5000">
    <p:cover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321453"/>
            <a:ext cx="9144000" cy="857250"/>
          </a:xfrm>
        </p:spPr>
        <p:txBody>
          <a:bodyPr>
            <a:normAutofit fontScale="90000"/>
          </a:bodyPr>
          <a:lstStyle/>
          <a:p>
            <a:r>
              <a:rPr lang="pl-PL" sz="6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Klasy patronackie</a:t>
            </a:r>
            <a:r>
              <a:rPr lang="pl-PL" sz="5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42910" y="1142990"/>
            <a:ext cx="8715436" cy="3643339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  <a:buFont typeface="Wingdings" pitchFamily="2" charset="2"/>
              <a:buChar char="v"/>
            </a:pPr>
            <a:r>
              <a:rPr 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 analityk </a:t>
            </a:r>
          </a:p>
          <a:p>
            <a:pPr algn="ctr">
              <a:lnSpc>
                <a:spcPct val="110000"/>
              </a:lnSpc>
              <a:buNone/>
            </a:pPr>
            <a:r>
              <a:rPr lang="pl-PL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Patronat: Politechnika Rzeszowska</a:t>
            </a:r>
          </a:p>
          <a:p>
            <a:pPr>
              <a:lnSpc>
                <a:spcPct val="110000"/>
              </a:lnSpc>
              <a:buNone/>
            </a:pPr>
            <a:r>
              <a:rPr lang="pl-PL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</a:t>
            </a:r>
          </a:p>
          <a:p>
            <a:pPr algn="ctr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v"/>
            </a:pPr>
            <a:r>
              <a:rPr 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 hotelarstwa</a:t>
            </a:r>
          </a:p>
          <a:p>
            <a:pPr>
              <a:lnSpc>
                <a:spcPct val="110000"/>
              </a:lnSpc>
              <a:buNone/>
            </a:pPr>
            <a:r>
              <a:rPr lang="pl-P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</a:t>
            </a:r>
            <a:r>
              <a:rPr lang="pl-PL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Patronat: Wyższa Szkoła Informatyki i Zarządzania</a:t>
            </a:r>
          </a:p>
          <a:p>
            <a:pPr algn="ctr">
              <a:lnSpc>
                <a:spcPct val="110000"/>
              </a:lnSpc>
              <a:buNone/>
            </a:pPr>
            <a:endParaRPr lang="pl-PL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Font typeface="Wingdings" pitchFamily="2" charset="2"/>
              <a:buChar char="v"/>
            </a:pPr>
            <a:r>
              <a:rPr 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 żywienia i usług gastronomicznyc</a:t>
            </a:r>
            <a:r>
              <a:rPr lang="pl-PL" sz="3000" b="1" dirty="0" smtClean="0"/>
              <a:t>h</a:t>
            </a:r>
          </a:p>
          <a:p>
            <a:pPr algn="ctr">
              <a:buNone/>
            </a:pPr>
            <a:r>
              <a:rPr lang="pl-PL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Patronat: Wyższa Szkoła Informatyki i Zarządzania</a:t>
            </a:r>
          </a:p>
          <a:p>
            <a:pPr algn="ctr">
              <a:buFont typeface="Wingdings" pitchFamily="2" charset="2"/>
              <a:buChar char="v"/>
            </a:pPr>
            <a:endParaRPr lang="pl-PL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2" descr="http://www.sp6stargard.net/gify/test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32288"/>
            <a:ext cx="3060578" cy="233218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7000">
    <p:cover dir="r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50081"/>
          </a:xfrm>
        </p:spPr>
        <p:txBody>
          <a:bodyPr>
            <a:noAutofit/>
          </a:bodyPr>
          <a:lstStyle/>
          <a:p>
            <a:r>
              <a:rPr lang="pl-PL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 nas wyróżnia:</a:t>
            </a:r>
            <a:endParaRPr lang="pl-PL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85720" y="535767"/>
            <a:ext cx="8643998" cy="4447016"/>
          </a:xfrm>
        </p:spPr>
        <p:txBody>
          <a:bodyPr>
            <a:normAutofit fontScale="55000" lnSpcReduction="20000"/>
          </a:bodyPr>
          <a:lstStyle/>
          <a:p>
            <a:pPr marL="0" lv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pl-PL" sz="3600" b="1" dirty="0" smtClean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itchFamily="34" charset="0"/>
            </a:endParaRPr>
          </a:p>
          <a:p>
            <a:pPr mar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l-PL" sz="36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 </a:t>
            </a:r>
            <a:r>
              <a:rPr lang="pl-PL" sz="40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Nauka na jedną zmianę</a:t>
            </a:r>
          </a:p>
          <a:p>
            <a:pPr mar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l-PL" sz="40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 Dobra lokalizacja </a:t>
            </a:r>
          </a:p>
          <a:p>
            <a:pPr mar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l-PL" sz="40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 Dogodny dojazd (autobusowy i kolejowy)</a:t>
            </a:r>
          </a:p>
          <a:p>
            <a:pPr mar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l-PL" sz="40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Calibri" pitchFamily="34" charset="0"/>
              </a:rPr>
              <a:t> </a:t>
            </a:r>
            <a:r>
              <a:rPr lang="pl-PL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Calibri" pitchFamily="34" charset="0"/>
              </a:rPr>
              <a:t>Bogata oferta zajęć dodatkowych (konsultacje  przedmiotowe, zajęcia wyrównawcze, chór, wolontariat, PCK)</a:t>
            </a:r>
          </a:p>
          <a:p>
            <a:pPr marL="0" lv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l-PL" sz="40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 Miła, życzliwa i przyjazna atmosfera</a:t>
            </a:r>
          </a:p>
          <a:p>
            <a:pPr marL="0" lv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l-PL" sz="40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 I</a:t>
            </a:r>
            <a:r>
              <a:rPr lang="pl-PL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ndywidualne podejście do ucznia</a:t>
            </a:r>
          </a:p>
          <a:p>
            <a:pPr marL="0" lv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l-PL" sz="4000" b="1" dirty="0" smtClean="0"/>
              <a:t> </a:t>
            </a:r>
            <a:r>
              <a:rPr lang="pl-PL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Sukcesy w olimpiadach, konkursach i turniejach na szczeblu ogólnopolskim</a:t>
            </a:r>
            <a:endParaRPr lang="pl-PL" sz="4000" b="1" dirty="0" smtClean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itchFamily="34" charset="0"/>
            </a:endParaRPr>
          </a:p>
          <a:p>
            <a:pPr marL="0" lv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pl-PL" b="1" dirty="0" smtClean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0" lv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pl-PL" b="1" dirty="0" smtClean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0" lv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pl-PL" b="1" dirty="0" smtClean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0" lv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pl-PL" b="1" dirty="0" smtClean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endParaRPr lang="pl-PL" dirty="0"/>
          </a:p>
        </p:txBody>
      </p:sp>
    </p:spTree>
  </p:cSld>
  <p:clrMapOvr>
    <a:masterClrMapping/>
  </p:clrMapOvr>
  <p:transition spd="slow" advClick="0" advTm="7000">
    <p:cover dir="r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dom\Desktop\promocja szkoły\22489965_1684931088226061_4769870616802316447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6"/>
            <a:ext cx="3857652" cy="4518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dom\Desktop\15036447_1303401639712343_8534596278422785766_n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00562" y="214296"/>
            <a:ext cx="4286280" cy="2366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2732486"/>
            <a:ext cx="4379473" cy="1982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7000">
    <p:cover dir="r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Nasi uczniowie są laureatami                         i finalistami</a:t>
            </a:r>
            <a:r>
              <a:rPr lang="pl-PL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pl-PL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285867"/>
            <a:ext cx="8229600" cy="3857634"/>
          </a:xfrm>
        </p:spPr>
        <p:txBody>
          <a:bodyPr>
            <a:normAutofit/>
          </a:bodyPr>
          <a:lstStyle/>
          <a:p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Ogólnopolskiej Olimpiady Wiedzy Hotelarskiej,</a:t>
            </a:r>
          </a:p>
          <a:p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Ogólnopolskiej Olimpiady Wiedzy o </a:t>
            </a:r>
            <a:r>
              <a:rPr lang="pl-PL" sz="28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ż</a:t>
            </a:r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ywieniu                        i</a:t>
            </a:r>
            <a:r>
              <a:rPr lang="pl-PL" sz="28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ż</a:t>
            </a:r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ywności,</a:t>
            </a:r>
          </a:p>
          <a:p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Ogólnopolskiej Olimpiady Wiedzy Logistycznej,</a:t>
            </a:r>
          </a:p>
          <a:p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Ogólnopolskiego Turnieju Na Najlepszego Ucznia              w Zawodzie Cukiernik,</a:t>
            </a:r>
          </a:p>
          <a:p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Ogólnopolskim Konkursie PIP</a:t>
            </a:r>
            <a:r>
              <a:rPr lang="pl-PL" sz="2800" b="1" dirty="0" smtClean="0"/>
              <a:t> </a:t>
            </a:r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„Poznaj swoje prawa                    w </a:t>
            </a:r>
            <a:r>
              <a:rPr lang="pl-PL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pracy”.</a:t>
            </a:r>
            <a:endParaRPr lang="pl-PL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10000">
    <p:cover dir="r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Users\dom\Desktop\tablica 400x200 cm_v1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6"/>
            <a:ext cx="8740649" cy="464347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7000">
    <p:cover dir="rd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szkol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3042" y="1627411"/>
            <a:ext cx="6048672" cy="3516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82189"/>
            <a:ext cx="9144000" cy="857250"/>
          </a:xfrm>
        </p:spPr>
        <p:txBody>
          <a:bodyPr>
            <a:noAutofit/>
          </a:bodyPr>
          <a:lstStyle/>
          <a:p>
            <a:r>
              <a:rPr lang="pl-PL" sz="6000" b="1" dirty="0" smtClean="0"/>
              <a:t>Zapraszamy </a:t>
            </a:r>
            <a:br>
              <a:rPr lang="pl-PL" sz="6000" b="1" dirty="0" smtClean="0"/>
            </a:br>
            <a:r>
              <a:rPr lang="pl-PL" sz="6000" b="1" dirty="0" smtClean="0"/>
              <a:t>do naszej szkoły</a:t>
            </a:r>
            <a:endParaRPr lang="pl-PL" sz="6000" b="1" dirty="0"/>
          </a:p>
        </p:txBody>
      </p:sp>
    </p:spTree>
  </p:cSld>
  <p:clrMapOvr>
    <a:masterClrMapping/>
  </p:clrMapOvr>
  <p:transition spd="slow" advClick="0" advTm="7000">
    <p:cover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017974"/>
          </a:xfrm>
        </p:spPr>
        <p:txBody>
          <a:bodyPr>
            <a:noAutofit/>
          </a:bodyPr>
          <a:lstStyle/>
          <a:p>
            <a:r>
              <a:rPr lang="pl-PL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Klasy patronackie - cd</a:t>
            </a:r>
            <a:endParaRPr lang="pl-PL" sz="6000" b="1" dirty="0">
              <a:solidFill>
                <a:srgbClr val="FF0000"/>
              </a:solidFill>
              <a:cs typeface="Aharoni" pitchFamily="2" charset="-79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71538" y="1000114"/>
            <a:ext cx="7929618" cy="4143386"/>
          </a:xfrm>
        </p:spPr>
        <p:txBody>
          <a:bodyPr>
            <a:normAutofit/>
          </a:bodyPr>
          <a:lstStyle/>
          <a:p>
            <a:pPr algn="ctr">
              <a:buFont typeface="Wingdings" pitchFamily="2" charset="2"/>
              <a:buChar char="v"/>
            </a:pPr>
            <a:r>
              <a:rPr 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 reklamy</a:t>
            </a:r>
          </a:p>
          <a:p>
            <a:pPr algn="ctr">
              <a:buNone/>
            </a:pP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</a:t>
            </a:r>
            <a:r>
              <a:rPr lang="pl-PL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Patronat: Politechnika Rzeszowska</a:t>
            </a:r>
          </a:p>
          <a:p>
            <a:pPr marL="342900" lvl="3" indent="-342900" algn="ctr">
              <a:lnSpc>
                <a:spcPct val="110000"/>
              </a:lnSpc>
              <a:buNone/>
            </a:pPr>
            <a:endParaRPr lang="pl-PL" sz="17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10000"/>
              </a:lnSpc>
              <a:buFont typeface="Wingdings" pitchFamily="2" charset="2"/>
              <a:buChar char="v"/>
            </a:pPr>
            <a:r>
              <a:rPr 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 lotniskowych służb operacyjnych</a:t>
            </a:r>
          </a:p>
          <a:p>
            <a:pPr>
              <a:buNone/>
            </a:pPr>
            <a:r>
              <a:rPr lang="pl-PL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Patronat: Port Lotniczy Rzeszów-Jasionka</a:t>
            </a:r>
          </a:p>
          <a:p>
            <a:pPr algn="ctr">
              <a:buNone/>
            </a:pPr>
            <a:r>
              <a:rPr lang="pl-PL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</a:p>
          <a:p>
            <a:pPr algn="ctr">
              <a:buFont typeface="Wingdings" pitchFamily="2" charset="2"/>
              <a:buChar char="v"/>
            </a:pPr>
            <a:r>
              <a:rPr 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 eksploatacji portów i terminali</a:t>
            </a:r>
          </a:p>
          <a:p>
            <a:pPr lvl="5" algn="ctr">
              <a:lnSpc>
                <a:spcPct val="110000"/>
              </a:lnSpc>
              <a:buNone/>
            </a:pPr>
            <a:endParaRPr lang="pl-PL" sz="5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pl-PL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Patronat: Politechnika Rzeszowska,</a:t>
            </a:r>
          </a:p>
          <a:p>
            <a:pPr>
              <a:buNone/>
            </a:pPr>
            <a:r>
              <a:rPr lang="pl-PL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Port Lotniczy Rzeszów-Jasionka </a:t>
            </a:r>
          </a:p>
          <a:p>
            <a:pPr algn="ctr">
              <a:lnSpc>
                <a:spcPct val="200000"/>
              </a:lnSpc>
              <a:buNone/>
            </a:pPr>
            <a:endParaRPr lang="pl-PL" b="1" dirty="0"/>
          </a:p>
        </p:txBody>
      </p:sp>
      <p:pic>
        <p:nvPicPr>
          <p:cNvPr id="6" name="Picture 6" descr="http://www.ekonomik.bialystok.pl/j/images/stories/grafika/knigi_0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214428"/>
            <a:ext cx="2432197" cy="303611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7000">
    <p:cover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57237"/>
          </a:xfrm>
        </p:spPr>
        <p:txBody>
          <a:bodyPr>
            <a:noAutofit/>
          </a:bodyPr>
          <a:lstStyle/>
          <a:p>
            <a:r>
              <a:rPr lang="pl-PL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 analityk </a:t>
            </a:r>
            <a:br>
              <a:rPr lang="pl-PL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sz="6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Obraz 4" descr="Alquimista-3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18591" y="1285866"/>
            <a:ext cx="4525409" cy="3357586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0" y="857238"/>
            <a:ext cx="542925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Uczeń wykonuje badania analityczne składu chemicznego surowców, półproduktów, produktów i innych materiałów</a:t>
            </a:r>
            <a:r>
              <a:rPr lang="pl-PL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pl-PL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Może</a:t>
            </a:r>
          </a:p>
          <a:p>
            <a:pPr algn="ctr"/>
            <a:r>
              <a:rPr lang="pl-PL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pracować w laboratoriach </a:t>
            </a:r>
          </a:p>
          <a:p>
            <a:pPr algn="ctr"/>
            <a:r>
              <a:rPr lang="pl-PL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medycznych, analitycznych, spożywczych, itp.</a:t>
            </a:r>
          </a:p>
          <a:p>
            <a:pPr algn="ctr"/>
            <a:r>
              <a:rPr lang="pl-PL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 analityk staje się zawodem bardzo atrakcyjnym                                             i poszukiwanym.</a:t>
            </a:r>
            <a:endParaRPr lang="pl-PL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10000">
    <p:cover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/>
          <a:srcRect l="6049" t="3521" r="4632" b="5633"/>
          <a:stretch>
            <a:fillRect/>
          </a:stretch>
        </p:blipFill>
        <p:spPr bwMode="auto">
          <a:xfrm>
            <a:off x="4786315" y="267875"/>
            <a:ext cx="4104319" cy="211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r="10156" b="5267"/>
          <a:stretch>
            <a:fillRect/>
          </a:stretch>
        </p:blipFill>
        <p:spPr bwMode="auto">
          <a:xfrm>
            <a:off x="250002" y="267875"/>
            <a:ext cx="4250561" cy="212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 descr="C:\Users\dom\Desktop\IMG_0175.jpg"/>
          <p:cNvPicPr>
            <a:picLocks noChangeAspect="1" noChangeArrowheads="1"/>
          </p:cNvPicPr>
          <p:nvPr/>
        </p:nvPicPr>
        <p:blipFill>
          <a:blip r:embed="rId5"/>
          <a:srcRect l="3125" t="4221" r="3124"/>
          <a:stretch>
            <a:fillRect/>
          </a:stretch>
        </p:blipFill>
        <p:spPr bwMode="auto">
          <a:xfrm>
            <a:off x="4786315" y="2678907"/>
            <a:ext cx="4100141" cy="2200264"/>
          </a:xfrm>
          <a:prstGeom prst="rect">
            <a:avLst/>
          </a:prstGeom>
          <a:noFill/>
        </p:spPr>
      </p:pic>
      <p:pic>
        <p:nvPicPr>
          <p:cNvPr id="1026" name="Picture 2" descr="F:\Aaaa prezentacja\received_802000593605032.jpeg"/>
          <p:cNvPicPr>
            <a:picLocks noChangeAspect="1" noChangeArrowheads="1"/>
          </p:cNvPicPr>
          <p:nvPr/>
        </p:nvPicPr>
        <p:blipFill>
          <a:blip r:embed="rId6"/>
          <a:srcRect l="16738" t="19313"/>
          <a:stretch>
            <a:fillRect/>
          </a:stretch>
        </p:blipFill>
        <p:spPr bwMode="auto">
          <a:xfrm>
            <a:off x="285720" y="2678907"/>
            <a:ext cx="4214842" cy="2196701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7000">
    <p:cover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trakcie nauki uczeń uzyskuje dwie kwalifikacje:</a:t>
            </a:r>
            <a:endParaRPr lang="pl-PL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0" y="1357304"/>
            <a:ext cx="91440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CHM.03. Przygotowywanie sprzętu, odczynników chemicznych i próbek do badań analitycznych</a:t>
            </a:r>
          </a:p>
          <a:p>
            <a:r>
              <a:rPr 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CHM.04. Wykonywanie badań analitycznych</a:t>
            </a:r>
          </a:p>
          <a:p>
            <a:pPr algn="ctr"/>
            <a:endParaRPr lang="pl-PL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6322" name="Picture 2" descr="Znalezione obrazy dla zapytania chemik 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2857502"/>
            <a:ext cx="3607949" cy="2143122"/>
          </a:xfrm>
          <a:prstGeom prst="rect">
            <a:avLst/>
          </a:prstGeom>
          <a:noFill/>
        </p:spPr>
      </p:pic>
      <p:pic>
        <p:nvPicPr>
          <p:cNvPr id="8" name="Picture 9" descr="C:\Users\szkola\Desktop\blog_es_338956_2025295_sz_posm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2643188"/>
            <a:ext cx="2919707" cy="2357436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7000">
    <p:cover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68300023823784D92687749CD95B51A" ma:contentTypeVersion="9" ma:contentTypeDescription="Utwórz nowy dokument." ma:contentTypeScope="" ma:versionID="04fc7fcbf8478dc4ee4fb780bfa62c55">
  <xsd:schema xmlns:xsd="http://www.w3.org/2001/XMLSchema" xmlns:xs="http://www.w3.org/2001/XMLSchema" xmlns:p="http://schemas.microsoft.com/office/2006/metadata/properties" xmlns:ns2="9fa8a505-ed7e-454f-9e5b-d3c6df06294e" targetNamespace="http://schemas.microsoft.com/office/2006/metadata/properties" ma:root="true" ma:fieldsID="1b7f7e150f4e98ee423dd3520fe84d18" ns2:_="">
    <xsd:import namespace="9fa8a505-ed7e-454f-9e5b-d3c6df06294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a8a505-ed7e-454f-9e5b-d3c6df0629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4FC0597-FADF-49E6-8142-FC4461859BC8}">
  <ds:schemaRefs>
    <ds:schemaRef ds:uri="9fa8a505-ed7e-454f-9e5b-d3c6df06294e"/>
    <ds:schemaRef ds:uri="http://schemas.microsoft.com/office/2006/documentManagement/types"/>
    <ds:schemaRef ds:uri="http://purl.org/dc/terms/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4D73C5B-DD75-4E3E-A700-43C012383F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a8a505-ed7e-454f-9e5b-d3c6df0629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B43FA34-5166-4D50-AF3A-211A03269B3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2800</TotalTime>
  <Words>839</Words>
  <Application>Microsoft Office PowerPoint</Application>
  <PresentationFormat>Pokaz na ekranie (16:9)</PresentationFormat>
  <Paragraphs>160</Paragraphs>
  <Slides>54</Slides>
  <Notes>7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54</vt:i4>
      </vt:variant>
    </vt:vector>
  </HeadingPairs>
  <TitlesOfParts>
    <vt:vector size="61" baseType="lpstr">
      <vt:lpstr>Aharoni</vt:lpstr>
      <vt:lpstr>AmeriGarmnd L2</vt:lpstr>
      <vt:lpstr>Arial</vt:lpstr>
      <vt:lpstr>Calibri</vt:lpstr>
      <vt:lpstr>Times New Roman</vt:lpstr>
      <vt:lpstr>Wingdings</vt:lpstr>
      <vt:lpstr>Motyw pakietu Office</vt:lpstr>
      <vt:lpstr>Prezentacja programu PowerPoint</vt:lpstr>
      <vt:lpstr>Prezentacja programu PowerPoint</vt:lpstr>
      <vt:lpstr> Technikum kierunki kształcenia</vt:lpstr>
      <vt:lpstr>Prezentacja programu PowerPoint</vt:lpstr>
      <vt:lpstr>Klasy patronackie  </vt:lpstr>
      <vt:lpstr>Klasy patronackie - cd</vt:lpstr>
      <vt:lpstr> Technik analityk  </vt:lpstr>
      <vt:lpstr>Prezentacja programu PowerPoint</vt:lpstr>
      <vt:lpstr>W trakcie nauki uczeń uzyskuje dwie kwalifikacje:</vt:lpstr>
      <vt:lpstr>Prezentacja programu PowerPoint</vt:lpstr>
      <vt:lpstr>Technik reklamy</vt:lpstr>
      <vt:lpstr>Prezentacja programu PowerPoint</vt:lpstr>
      <vt:lpstr>W trakcie nauki uczeń uzyskuje dwie kwalifikacje:</vt:lpstr>
      <vt:lpstr>Prezentacja programu PowerPoint</vt:lpstr>
      <vt:lpstr>Technik hotelarstwa</vt:lpstr>
      <vt:lpstr>Prezentacja programu PowerPoint</vt:lpstr>
      <vt:lpstr>W trakcie nauki uczeń uzyskuje dwie kwalifikacje:</vt:lpstr>
      <vt:lpstr>Prezentacja programu PowerPoint</vt:lpstr>
      <vt:lpstr>Technik eksploatacji portów  i terminali </vt:lpstr>
      <vt:lpstr>Prezentacja programu PowerPoint</vt:lpstr>
      <vt:lpstr>Prezentacja programu PowerPoint</vt:lpstr>
      <vt:lpstr>Prezentacja programu PowerPoint</vt:lpstr>
      <vt:lpstr>TECHNIK LOTNISKOWYCH SŁUŻB OPERACYJNYCH</vt:lpstr>
      <vt:lpstr>Prezentacja programu PowerPoint</vt:lpstr>
      <vt:lpstr>W trakcie nauki uczeń uzyskuje jedną kwalifikację:</vt:lpstr>
      <vt:lpstr> Technik żywienia i usług gastronomicznych  </vt:lpstr>
      <vt:lpstr>Prezentacja programu PowerPoint</vt:lpstr>
      <vt:lpstr>W trakcie nauki uczeń uzyskuje dwie kwalifikacje:</vt:lpstr>
      <vt:lpstr>Prezentacja programu PowerPoint</vt:lpstr>
      <vt:lpstr>Branżowa Szkoła I Stopnia </vt:lpstr>
      <vt:lpstr>Cukiernik</vt:lpstr>
      <vt:lpstr>Prezentacja programu PowerPoint</vt:lpstr>
      <vt:lpstr>Prezentacja programu PowerPoint</vt:lpstr>
      <vt:lpstr>Prezentacja programu PowerPoint</vt:lpstr>
      <vt:lpstr>Kucharz</vt:lpstr>
      <vt:lpstr>Prezentacja programu PowerPoint</vt:lpstr>
      <vt:lpstr>Prezentacja programu PowerPoint</vt:lpstr>
      <vt:lpstr>Prezentacja programu PowerPoint</vt:lpstr>
      <vt:lpstr>Innowacje w zawodach</vt:lpstr>
      <vt:lpstr>Innowacje w zawodach – cd.</vt:lpstr>
      <vt:lpstr>Praktyka zawodowa</vt:lpstr>
      <vt:lpstr>Prezentacja programu PowerPoint</vt:lpstr>
      <vt:lpstr>Kraje partnerskie</vt:lpstr>
      <vt:lpstr>Potwierdzenie odbycia zagranicznego stażu</vt:lpstr>
      <vt:lpstr>Prezentacja programu PowerPoint</vt:lpstr>
      <vt:lpstr>Oferujemy:</vt:lpstr>
      <vt:lpstr>Prezentacja programu PowerPoint</vt:lpstr>
      <vt:lpstr>Posiadamy:</vt:lpstr>
      <vt:lpstr>Prezentacja programu PowerPoint</vt:lpstr>
      <vt:lpstr>Co nas wyróżnia:</vt:lpstr>
      <vt:lpstr>Prezentacja programu PowerPoint</vt:lpstr>
      <vt:lpstr>Nasi uczniowie są laureatami                         i finalistami:</vt:lpstr>
      <vt:lpstr>Prezentacja programu PowerPoint</vt:lpstr>
      <vt:lpstr>Zapraszamy  do naszej szkoły</vt:lpstr>
    </vt:vector>
  </TitlesOfParts>
  <Company>Ministrerstwo Edukacji Narodowej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student190D</dc:creator>
  <cp:lastModifiedBy>Użytkownik systemu Windows</cp:lastModifiedBy>
  <cp:revision>345</cp:revision>
  <dcterms:created xsi:type="dcterms:W3CDTF">2015-05-19T11:58:56Z</dcterms:created>
  <dcterms:modified xsi:type="dcterms:W3CDTF">2021-04-07T17:53:27Z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0x010100C68300023823784D92687749CD95B51A</vt:lpwstr>
  </property>
</Properties>
</file>